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320" r:id="rId2"/>
    <p:sldId id="341" r:id="rId3"/>
    <p:sldId id="342" r:id="rId4"/>
    <p:sldId id="350" r:id="rId5"/>
    <p:sldId id="344" r:id="rId6"/>
    <p:sldId id="345" r:id="rId7"/>
    <p:sldId id="346" r:id="rId8"/>
    <p:sldId id="347" r:id="rId9"/>
    <p:sldId id="321" r:id="rId10"/>
    <p:sldId id="322" r:id="rId11"/>
    <p:sldId id="273" r:id="rId12"/>
    <p:sldId id="264" r:id="rId13"/>
    <p:sldId id="339" r:id="rId14"/>
    <p:sldId id="325" r:id="rId15"/>
    <p:sldId id="265" r:id="rId16"/>
    <p:sldId id="351" r:id="rId17"/>
    <p:sldId id="352" r:id="rId18"/>
    <p:sldId id="279" r:id="rId19"/>
    <p:sldId id="326" r:id="rId20"/>
    <p:sldId id="329" r:id="rId21"/>
    <p:sldId id="256" r:id="rId22"/>
    <p:sldId id="353" r:id="rId23"/>
    <p:sldId id="330" r:id="rId24"/>
    <p:sldId id="263" r:id="rId25"/>
    <p:sldId id="334" r:id="rId26"/>
    <p:sldId id="282" r:id="rId27"/>
    <p:sldId id="336" r:id="rId28"/>
    <p:sldId id="306" r:id="rId29"/>
    <p:sldId id="337" r:id="rId30"/>
    <p:sldId id="340" r:id="rId31"/>
    <p:sldId id="348" r:id="rId32"/>
    <p:sldId id="349" r:id="rId33"/>
  </p:sldIdLst>
  <p:sldSz cx="9144000" cy="6858000" type="screen4x3"/>
  <p:notesSz cx="69977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AIeMFBXI0uuRQnVqk5smnw==" hashData="LG1jIyVOmLqqPA3VyilzskpfBUo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99FF33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034" autoAdjust="0"/>
    <p:restoredTop sz="94673" autoAdjust="0"/>
  </p:normalViewPr>
  <p:slideViewPr>
    <p:cSldViewPr snapToGrid="0" showGuides="1">
      <p:cViewPr varScale="1">
        <p:scale>
          <a:sx n="88" d="100"/>
          <a:sy n="88" d="100"/>
        </p:scale>
        <p:origin x="-2002" y="-82"/>
      </p:cViewPr>
      <p:guideLst>
        <p:guide orient="horz" pos="2160"/>
        <p:guide orient="horz" pos="480"/>
        <p:guide pos="4752"/>
        <p:guide pos="2880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630" y="-82"/>
      </p:cViewPr>
      <p:guideLst>
        <p:guide orient="horz" pos="2924"/>
        <p:guide pos="22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>
        <c:manualLayout>
          <c:layoutTarget val="inner"/>
          <c:xMode val="edge"/>
          <c:yMode val="edge"/>
          <c:x val="0.14543418924841711"/>
          <c:y val="3.925876120552825E-2"/>
          <c:w val="0.83983701845330871"/>
          <c:h val="0.82107679026481162"/>
        </c:manualLayout>
      </c:layout>
      <c:barChart>
        <c:barDir val="col"/>
        <c:grouping val="clustered"/>
        <c:ser>
          <c:idx val="2"/>
          <c:order val="0"/>
          <c:tx>
            <c:v>LSJR Gaged Annual Q (cfs) (75 %)</c:v>
          </c:tx>
          <c:spPr>
            <a:solidFill>
              <a:srgbClr val="337ED9"/>
            </a:solidFill>
          </c:spPr>
          <c:cat>
            <c:numRef>
              <c:f>Deland!$E$96:$E$114</c:f>
              <c:numCache>
                <c:formatCode>General</c:formatCode>
                <c:ptCount val="19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</c:numCache>
            </c:numRef>
          </c:cat>
          <c:val>
            <c:numRef>
              <c:f>Deland!$AS$96:$AS$114</c:f>
              <c:numCache>
                <c:formatCode>General</c:formatCode>
                <c:ptCount val="19"/>
                <c:pt idx="0">
                  <c:v>3778.8152439024443</c:v>
                </c:pt>
                <c:pt idx="1">
                  <c:v>4936.0212923076924</c:v>
                </c:pt>
                <c:pt idx="2">
                  <c:v>9797.6088560885601</c:v>
                </c:pt>
                <c:pt idx="3">
                  <c:v>8387.8385057471096</c:v>
                </c:pt>
                <c:pt idx="4">
                  <c:v>4797.9703582089451</c:v>
                </c:pt>
                <c:pt idx="5">
                  <c:v>8507.3281792716916</c:v>
                </c:pt>
                <c:pt idx="6">
                  <c:v>3085.5874927953892</c:v>
                </c:pt>
                <c:pt idx="7">
                  <c:v>3868.5560790273557</c:v>
                </c:pt>
                <c:pt idx="8">
                  <c:v>3673.1873937677037</c:v>
                </c:pt>
                <c:pt idx="9">
                  <c:v>6723.0069418960247</c:v>
                </c:pt>
                <c:pt idx="10">
                  <c:v>7946.952389937107</c:v>
                </c:pt>
                <c:pt idx="11">
                  <c:v>6177.2318032786889</c:v>
                </c:pt>
                <c:pt idx="12">
                  <c:v>9931.5237261146667</c:v>
                </c:pt>
                <c:pt idx="13">
                  <c:v>5564.5156901408445</c:v>
                </c:pt>
                <c:pt idx="14">
                  <c:v>2270.0846944444443</c:v>
                </c:pt>
                <c:pt idx="15">
                  <c:v>5474.9239759036136</c:v>
                </c:pt>
                <c:pt idx="16">
                  <c:v>7082.2526888217544</c:v>
                </c:pt>
                <c:pt idx="17">
                  <c:v>4895.5248450704221</c:v>
                </c:pt>
                <c:pt idx="18">
                  <c:v>2329.3166850828707</c:v>
                </c:pt>
              </c:numCache>
            </c:numRef>
          </c:val>
        </c:ser>
        <c:axId val="104736640"/>
        <c:axId val="37781504"/>
      </c:barChart>
      <c:catAx>
        <c:axId val="104736640"/>
        <c:scaling>
          <c:orientation val="minMax"/>
        </c:scaling>
        <c:axPos val="b"/>
        <c:numFmt formatCode="General" sourceLinked="1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100" b="1"/>
            </a:pPr>
            <a:endParaRPr lang="en-US"/>
          </a:p>
        </c:txPr>
        <c:crossAx val="37781504"/>
        <c:crosses val="autoZero"/>
        <c:auto val="1"/>
        <c:lblAlgn val="ctr"/>
        <c:lblOffset val="100"/>
        <c:tickLblSkip val="2"/>
      </c:catAx>
      <c:valAx>
        <c:axId val="37781504"/>
        <c:scaling>
          <c:orientation val="minMax"/>
          <c:max val="10000"/>
        </c:scaling>
        <c:axPos val="l"/>
        <c:majorGridlines/>
        <c:numFmt formatCode="General" sourceLinked="1"/>
        <c:minorTickMark val="in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100" b="1"/>
            </a:pPr>
            <a:endParaRPr lang="en-US"/>
          </a:p>
        </c:txPr>
        <c:crossAx val="104736640"/>
        <c:crossesAt val="1"/>
        <c:crossBetween val="between"/>
        <c:minorUnit val="1000"/>
      </c:valAx>
    </c:plotArea>
    <c:plotVisOnly val="1"/>
    <c:dispBlanksAs val="gap"/>
  </c:chart>
  <c:spPr>
    <a:noFill/>
    <a:effectLst>
      <a:softEdge rad="127000"/>
    </a:effectLst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2867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243" y="0"/>
            <a:ext cx="3032867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B0072-FD17-4185-A733-4390F470EE0B}" type="datetimeFigureOut">
              <a:rPr lang="en-US" smtClean="0"/>
              <a:pPr/>
              <a:t>11/5/2012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18563"/>
            <a:ext cx="3032867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243" y="8818563"/>
            <a:ext cx="3032867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D2969-2BEC-4437-9E9E-1F8A0B2842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134334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2337" cy="464185"/>
          </a:xfrm>
          <a:prstGeom prst="rect">
            <a:avLst/>
          </a:prstGeom>
        </p:spPr>
        <p:txBody>
          <a:bodyPr vert="horz" lIns="92254" tIns="46127" rIns="92254" bIns="461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1"/>
            <a:ext cx="3032337" cy="464185"/>
          </a:xfrm>
          <a:prstGeom prst="rect">
            <a:avLst/>
          </a:prstGeom>
        </p:spPr>
        <p:txBody>
          <a:bodyPr vert="horz" lIns="92254" tIns="46127" rIns="92254" bIns="46127" rtlCol="0"/>
          <a:lstStyle>
            <a:lvl1pPr algn="r">
              <a:defRPr sz="1200"/>
            </a:lvl1pPr>
          </a:lstStyle>
          <a:p>
            <a:fld id="{17409291-6926-458D-AEF4-C57F20B515B0}" type="datetimeFigureOut">
              <a:rPr lang="en-US" smtClean="0"/>
              <a:pPr/>
              <a:t>11/5/2012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54" tIns="46127" rIns="92254" bIns="461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9759"/>
            <a:ext cx="5598160" cy="4177665"/>
          </a:xfrm>
          <a:prstGeom prst="rect">
            <a:avLst/>
          </a:prstGeom>
        </p:spPr>
        <p:txBody>
          <a:bodyPr vert="horz" lIns="92254" tIns="46127" rIns="92254" bIns="4612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5"/>
            <a:ext cx="3032337" cy="464185"/>
          </a:xfrm>
          <a:prstGeom prst="rect">
            <a:avLst/>
          </a:prstGeom>
        </p:spPr>
        <p:txBody>
          <a:bodyPr vert="horz" lIns="92254" tIns="46127" rIns="92254" bIns="461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17905"/>
            <a:ext cx="3032337" cy="464185"/>
          </a:xfrm>
          <a:prstGeom prst="rect">
            <a:avLst/>
          </a:prstGeom>
        </p:spPr>
        <p:txBody>
          <a:bodyPr vert="horz" lIns="92254" tIns="46127" rIns="92254" bIns="46127" rtlCol="0" anchor="b"/>
          <a:lstStyle>
            <a:lvl1pPr algn="r">
              <a:defRPr sz="1200"/>
            </a:lvl1pPr>
          </a:lstStyle>
          <a:p>
            <a:fld id="{5E0DB396-F349-4012-A326-40DDBDE349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022184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lvl="0" indent="-5143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u="sng" kern="0" dirty="0" smtClean="0">
                <a:latin typeface="Calibri" pitchFamily="34" charset="0"/>
                <a:cs typeface="Calibri" pitchFamily="34" charset="0"/>
              </a:rPr>
              <a:t>Provide transportation costs savings </a:t>
            </a:r>
            <a:r>
              <a:rPr lang="en-US" kern="0" dirty="0" smtClean="0">
                <a:latin typeface="Calibri" pitchFamily="34" charset="0"/>
                <a:cs typeface="Calibri" pitchFamily="34" charset="0"/>
              </a:rPr>
              <a:t>associated with draft restrictions to the existing authorized channel depth</a:t>
            </a:r>
          </a:p>
          <a:p>
            <a:pPr marL="514350" lvl="0" indent="-5143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kern="0" dirty="0" smtClean="0">
                <a:latin typeface="Calibri" pitchFamily="34" charset="0"/>
                <a:cs typeface="Calibri" pitchFamily="34" charset="0"/>
              </a:rPr>
              <a:t>Develop the </a:t>
            </a:r>
            <a:r>
              <a:rPr lang="en-US" u="sng" kern="0" dirty="0" smtClean="0">
                <a:latin typeface="Calibri" pitchFamily="34" charset="0"/>
                <a:cs typeface="Calibri" pitchFamily="34" charset="0"/>
              </a:rPr>
              <a:t>most cost-effective</a:t>
            </a:r>
            <a:r>
              <a:rPr lang="en-US" kern="0" dirty="0" smtClean="0">
                <a:latin typeface="Calibri" pitchFamily="34" charset="0"/>
                <a:cs typeface="Calibri" pitchFamily="34" charset="0"/>
              </a:rPr>
              <a:t> means for disposal of dredged material over the 50-year project life</a:t>
            </a:r>
          </a:p>
          <a:p>
            <a:pPr marL="514350" lvl="0" indent="-5143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kern="0" dirty="0" smtClean="0">
                <a:latin typeface="Calibri" pitchFamily="34" charset="0"/>
                <a:cs typeface="Calibri" pitchFamily="34" charset="0"/>
              </a:rPr>
              <a:t>Identify the best plan that </a:t>
            </a:r>
            <a:r>
              <a:rPr lang="en-US" u="sng" kern="0" dirty="0" smtClean="0">
                <a:latin typeface="Calibri" pitchFamily="34" charset="0"/>
                <a:cs typeface="Calibri" pitchFamily="34" charset="0"/>
              </a:rPr>
              <a:t>minimizes impacts</a:t>
            </a:r>
            <a:r>
              <a:rPr lang="en-US" kern="0" dirty="0" smtClean="0">
                <a:latin typeface="Calibri" pitchFamily="34" charset="0"/>
                <a:cs typeface="Calibri" pitchFamily="34" charset="0"/>
              </a:rPr>
              <a:t> to environmental resources and accommodates existing and larger commercial ship traffic</a:t>
            </a:r>
          </a:p>
          <a:p>
            <a:pPr defTabSz="91220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 smtClean="0"/>
          </a:p>
          <a:p>
            <a:pPr defTabSz="91220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/>
              <a:t>1.  Transportation delays occur due to the existing conditions at Jacksonville Harbor.  Vessels are restricted to the maximum depth of 40 feet, authorized project depth.  Larger vessels must light-load or wait for tidal advantage to transit Jacksonville Harbor.  This causes increased transportation costs.  The 40-foot project depth impacts the introduction of larger vessels into the fleet.  These impacts create transportation inefficiencies.  Larger vessels are restricted to limited turning areas. 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C91808-3BF8-4F62-8697-5F6B9B44446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DB396-F349-4012-A326-40DDBDE3492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2058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3438" cy="3481387"/>
          </a:xfrm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3438" cy="3481387"/>
          </a:xfrm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Calibri" pitchFamily="34" charset="0"/>
                <a:cs typeface="Calibri" pitchFamily="34" charset="0"/>
              </a:defRPr>
            </a:lvl1pPr>
            <a:lvl2pPr>
              <a:defRPr sz="2400">
                <a:latin typeface="Calibri" pitchFamily="34" charset="0"/>
                <a:cs typeface="Calibri" pitchFamily="34" charset="0"/>
              </a:defRPr>
            </a:lvl2pPr>
            <a:lvl3pPr>
              <a:defRPr sz="2000">
                <a:latin typeface="Calibri" pitchFamily="34" charset="0"/>
                <a:cs typeface="Calibri" pitchFamily="34" charset="0"/>
              </a:defRPr>
            </a:lvl3pPr>
            <a:lvl4pPr>
              <a:defRPr sz="1800">
                <a:latin typeface="Calibri" pitchFamily="34" charset="0"/>
                <a:cs typeface="Calibri" pitchFamily="34" charset="0"/>
              </a:defRPr>
            </a:lvl4pPr>
            <a:lvl5pPr>
              <a:defRPr sz="18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49596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11" name="Picture 10" descr="page2b copy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6" name="Group 48"/>
          <p:cNvGrpSpPr>
            <a:grpSpLocks/>
          </p:cNvGrpSpPr>
          <p:nvPr userDrawn="1"/>
        </p:nvGrpSpPr>
        <p:grpSpPr bwMode="auto">
          <a:xfrm>
            <a:off x="0" y="6532573"/>
            <a:ext cx="9144000" cy="325438"/>
            <a:chOff x="0" y="4115"/>
            <a:chExt cx="5760" cy="205"/>
          </a:xfrm>
        </p:grpSpPr>
        <p:sp>
          <p:nvSpPr>
            <p:cNvPr id="17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Rectangle 50"/>
            <p:cNvSpPr>
              <a:spLocks noChangeArrowheads="1"/>
            </p:cNvSpPr>
            <p:nvPr/>
          </p:nvSpPr>
          <p:spPr bwMode="auto">
            <a:xfrm>
              <a:off x="0" y="4115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pic>
        <p:nvPicPr>
          <p:cNvPr id="12" name="Picture 47" descr="USACE_logo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8798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7" r:id="rId3"/>
    <p:sldLayoutId id="2147483678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75000"/>
        <a:buFont typeface="Arial" pitchFamily="34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baseline40_salinity_2001_US_units.avi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7" Type="http://schemas.openxmlformats.org/officeDocument/2006/relationships/image" Target="../media/image2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j.usace.army.mi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lountIsland aeri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6400" y="1103086"/>
            <a:ext cx="4927600" cy="3271926"/>
          </a:xfrm>
          <a:prstGeom prst="rect">
            <a:avLst/>
          </a:prstGeom>
        </p:spPr>
      </p:pic>
      <p:pic>
        <p:nvPicPr>
          <p:cNvPr id="24" name="Picture 23" descr="ShipCraneContainerOperationJaxPort.jpg"/>
          <p:cNvPicPr>
            <a:picLocks noChangeAspect="1"/>
          </p:cNvPicPr>
          <p:nvPr/>
        </p:nvPicPr>
        <p:blipFill>
          <a:blip r:embed="rId3" cstate="print"/>
          <a:srcRect b="10528"/>
          <a:stretch>
            <a:fillRect/>
          </a:stretch>
        </p:blipFill>
        <p:spPr>
          <a:xfrm>
            <a:off x="3973286" y="3777830"/>
            <a:ext cx="5181606" cy="2960427"/>
          </a:xfrm>
          <a:prstGeom prst="rect">
            <a:avLst/>
          </a:prstGeom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6529388"/>
            <a:ext cx="9144000" cy="328612"/>
            <a:chOff x="0" y="4113"/>
            <a:chExt cx="5760" cy="207"/>
          </a:xfrm>
        </p:grpSpPr>
        <p:sp>
          <p:nvSpPr>
            <p:cNvPr id="6" name="Rectangle 22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Rectangle 23"/>
            <p:cNvSpPr>
              <a:spLocks noChangeArrowheads="1"/>
            </p:cNvSpPr>
            <p:nvPr/>
          </p:nvSpPr>
          <p:spPr bwMode="auto">
            <a:xfrm>
              <a:off x="0" y="4113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+mn-lt"/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  <a:latin typeface="+mn-lt"/>
                </a:rPr>
                <a:t>®</a:t>
              </a:r>
              <a:endParaRPr lang="en-US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404" name="Text Box 1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>
                  <a:solidFill>
                    <a:srgbClr val="FFFFFF"/>
                  </a:solidFill>
                </a:rPr>
                <a:t>US ARMY CORPS OF ENGINEERS | Jacksonville District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 rot="10800000">
            <a:off x="4495800" y="3733798"/>
            <a:ext cx="4648200" cy="0"/>
          </a:xfrm>
          <a:prstGeom prst="line">
            <a:avLst/>
          </a:prstGeom>
          <a:ln w="984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2" name="Picture 1" descr="navigation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C9184E"/>
              </a:clrFrom>
              <a:clrTo>
                <a:srgbClr val="C9184E">
                  <a:alpha val="0"/>
                </a:srgbClr>
              </a:clrTo>
            </a:clrChange>
          </a:blip>
          <a:srcRect l="321" b="1694"/>
          <a:stretch>
            <a:fillRect/>
          </a:stretch>
        </p:blipFill>
        <p:spPr bwMode="auto">
          <a:xfrm>
            <a:off x="0" y="-8411"/>
            <a:ext cx="9144000" cy="686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21" descr="white_cur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1925" y="1538974"/>
            <a:ext cx="51720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 descr="USACE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175" y="5562600"/>
            <a:ext cx="13716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0" y="6529388"/>
            <a:ext cx="9144000" cy="328612"/>
            <a:chOff x="0" y="4113"/>
            <a:chExt cx="5760" cy="207"/>
          </a:xfrm>
        </p:grpSpPr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0" y="4113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+mn-lt"/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  <a:latin typeface="+mn-lt"/>
                </a:rPr>
                <a:t>®</a:t>
              </a:r>
              <a:endParaRPr lang="en-US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6401" name="Text Box 1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FF"/>
                  </a:solidFill>
                </a:rPr>
                <a:t>U.S. </a:t>
              </a:r>
              <a:r>
                <a:rPr lang="en-US" sz="1200" dirty="0">
                  <a:solidFill>
                    <a:srgbClr val="FFFFFF"/>
                  </a:solidFill>
                </a:rPr>
                <a:t>ARMY CORPS OF ENGINEERS | Jacksonville District</a:t>
              </a:r>
            </a:p>
          </p:txBody>
        </p:sp>
      </p:grpSp>
      <p:sp>
        <p:nvSpPr>
          <p:cNvPr id="16396" name="Text Box 20"/>
          <p:cNvSpPr txBox="1">
            <a:spLocks noChangeArrowheads="1"/>
          </p:cNvSpPr>
          <p:nvPr/>
        </p:nvSpPr>
        <p:spPr bwMode="auto">
          <a:xfrm>
            <a:off x="134629" y="1471689"/>
            <a:ext cx="9144000" cy="170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</a:pPr>
            <a:endParaRPr lang="en-US" sz="1400" dirty="0" smtClean="0">
              <a:latin typeface="Century Gothic" pitchFamily="34" charset="0"/>
            </a:endParaRPr>
          </a:p>
          <a:p>
            <a:pPr eaLnBrk="0" hangingPunct="0">
              <a:lnSpc>
                <a:spcPct val="95000"/>
              </a:lnSpc>
            </a:pPr>
            <a:r>
              <a:rPr lang="en-US" sz="1600" b="1" dirty="0" smtClean="0">
                <a:latin typeface="Century Gothic" pitchFamily="34" charset="0"/>
              </a:rPr>
              <a:t>Presented by:</a:t>
            </a:r>
            <a:br>
              <a:rPr lang="en-US" sz="1600" b="1" dirty="0" smtClean="0">
                <a:latin typeface="Century Gothic" pitchFamily="34" charset="0"/>
              </a:rPr>
            </a:br>
            <a:endParaRPr lang="en-US" sz="1600" b="1" dirty="0" smtClean="0">
              <a:latin typeface="Century Gothic" pitchFamily="34" charset="0"/>
            </a:endParaRPr>
          </a:p>
          <a:p>
            <a:pPr eaLnBrk="0" hangingPunct="0">
              <a:lnSpc>
                <a:spcPct val="95000"/>
              </a:lnSpc>
            </a:pPr>
            <a:r>
              <a:rPr lang="en-US" sz="1600" b="1" dirty="0" smtClean="0">
                <a:latin typeface="Century Gothic" pitchFamily="34" charset="0"/>
              </a:rPr>
              <a:t>Jason Harrah, Project Manager, USACE, Jacksonville District</a:t>
            </a:r>
          </a:p>
          <a:p>
            <a:pPr eaLnBrk="0" hangingPunct="0">
              <a:lnSpc>
                <a:spcPct val="95000"/>
              </a:lnSpc>
            </a:pPr>
            <a:r>
              <a:rPr lang="en-US" sz="1600" b="1" dirty="0" smtClean="0">
                <a:latin typeface="Century Gothic" pitchFamily="34" charset="0"/>
              </a:rPr>
              <a:t>Steve Schropp, Senior Scientist, Taylor Engineering, Inc.</a:t>
            </a:r>
          </a:p>
          <a:p>
            <a:pPr eaLnBrk="0" hangingPunct="0">
              <a:lnSpc>
                <a:spcPct val="95000"/>
              </a:lnSpc>
            </a:pPr>
            <a:endParaRPr lang="en-US" sz="1600" b="1" dirty="0" smtClean="0">
              <a:latin typeface="Century Gothic" pitchFamily="34" charset="0"/>
            </a:endParaRPr>
          </a:p>
          <a:p>
            <a:pPr eaLnBrk="0" hangingPunct="0">
              <a:lnSpc>
                <a:spcPct val="95000"/>
              </a:lnSpc>
            </a:pPr>
            <a:r>
              <a:rPr lang="en-US" sz="1600" b="1" dirty="0" smtClean="0">
                <a:latin typeface="Century Gothic" pitchFamily="34" charset="0"/>
              </a:rPr>
              <a:t>October 25, 2012 </a:t>
            </a:r>
            <a:r>
              <a:rPr lang="en-US" sz="1600" dirty="0">
                <a:latin typeface="Century Gothic" pitchFamily="34" charset="0"/>
              </a:rPr>
              <a:t>	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1469" y="5359930"/>
            <a:ext cx="860474" cy="11040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064" y="271615"/>
            <a:ext cx="883069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>
                <a:latin typeface="Century Gothic" pitchFamily="34" charset="0"/>
              </a:rPr>
              <a:t>JACKSONVILLE HARBOR DEEPENING STUDY</a:t>
            </a:r>
            <a:r>
              <a:rPr lang="en-US" sz="3000" b="1" dirty="0" smtClean="0">
                <a:solidFill>
                  <a:srgbClr val="0070C0"/>
                </a:solidFill>
                <a:latin typeface="Century Gothic" pitchFamily="34" charset="0"/>
              </a:rPr>
              <a:t/>
            </a:r>
            <a:br>
              <a:rPr lang="en-US" sz="3000" b="1" dirty="0" smtClean="0">
                <a:solidFill>
                  <a:srgbClr val="0070C0"/>
                </a:solidFill>
                <a:latin typeface="Century Gothic" pitchFamily="34" charset="0"/>
              </a:rPr>
            </a:br>
            <a:r>
              <a:rPr lang="en-US" sz="2800" b="1" dirty="0" smtClean="0">
                <a:solidFill>
                  <a:srgbClr val="0070C0"/>
                </a:solidFill>
                <a:latin typeface="Century Gothic" pitchFamily="34" charset="0"/>
              </a:rPr>
              <a:t>ECOLOGICAL AND WATER QUALITY MODELING</a:t>
            </a:r>
            <a:endParaRPr lang="en-US" sz="2800" b="1" dirty="0">
              <a:solidFill>
                <a:srgbClr val="0070C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0" y="53790"/>
            <a:ext cx="9144000" cy="49626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ECOLOGICAL MODELING OVERVIEW</a:t>
            </a:r>
            <a:endParaRPr lang="en-US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5523" y="662684"/>
            <a:ext cx="8253292" cy="4410266"/>
          </a:xfrm>
          <a:noFill/>
          <a:effectLst>
            <a:softEdge rad="127000"/>
          </a:effectLst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Potential effects of salinity and circulation changes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Wetland communities shift location and acreage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Loss of eelgrass habitat and shift in habitat location 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Shifts in location of optimal fish salinity ranges and related changes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 in habitat availability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Loss of low-salinity benthic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macroinvertebrate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(e.g., shrimp, crab, clams, mussels, worms) habitat and shift in habitat range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Changes in plankton blooms and resulting dissolved oxygen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None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St. Johns River Water Management District Water Supply Impact Study provides ecological model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framework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905256" lvl="2" indent="0">
              <a:buNone/>
            </a:pPr>
            <a:endParaRPr lang="en-US" sz="2600" dirty="0">
              <a:latin typeface="Calibri" pitchFamily="34" charset="0"/>
              <a:cs typeface="Calibri" pitchFamily="34" charset="0"/>
            </a:endParaRPr>
          </a:p>
          <a:p>
            <a:pPr lvl="4"/>
            <a:endParaRPr lang="en-US" sz="2900" dirty="0" smtClean="0"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10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959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680824" y="213080"/>
            <a:ext cx="2427514" cy="6313718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0" y="6529388"/>
            <a:ext cx="9144000" cy="328612"/>
            <a:chOff x="0" y="4113"/>
            <a:chExt cx="5760" cy="207"/>
          </a:xfrm>
        </p:grpSpPr>
        <p:sp>
          <p:nvSpPr>
            <p:cNvPr id="7" name="Rectangle 22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8" name="Rectangle 23"/>
            <p:cNvSpPr>
              <a:spLocks noChangeArrowheads="1"/>
            </p:cNvSpPr>
            <p:nvPr/>
          </p:nvSpPr>
          <p:spPr bwMode="auto">
            <a:xfrm>
              <a:off x="0" y="4113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>
                  <a:solidFill>
                    <a:srgbClr val="FFFFFF"/>
                  </a:solidFill>
                  <a:latin typeface="+mn-lt"/>
                </a:rPr>
                <a:t>BUILDING STRONG</a:t>
              </a:r>
              <a:r>
                <a:rPr lang="en-US" sz="900" kern="0" dirty="0">
                  <a:solidFill>
                    <a:srgbClr val="FFFFFF"/>
                  </a:solidFill>
                  <a:latin typeface="+mn-lt"/>
                </a:rPr>
                <a:t>®</a:t>
              </a:r>
              <a:endParaRPr lang="en-US" kern="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 fontAlgn="auto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en-US" sz="1200" kern="0" dirty="0">
                  <a:solidFill>
                    <a:srgbClr val="FFFFFF"/>
                  </a:solidFill>
                </a:rPr>
                <a:t>US ARMY CORPS OF ENGINEERS | Jacksonville District</a:t>
              </a:r>
            </a:p>
          </p:txBody>
        </p:sp>
      </p:grpSp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-21516" y="-26981"/>
            <a:ext cx="6618516" cy="904568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ECOLOGICAL MODELING OVERVIEW</a:t>
            </a:r>
            <a:endParaRPr lang="en-US" sz="280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735252" y="331868"/>
            <a:ext cx="2305597" cy="6143720"/>
            <a:chOff x="7045545" y="855732"/>
            <a:chExt cx="1523032" cy="4058420"/>
          </a:xfrm>
        </p:grpSpPr>
        <p:pic>
          <p:nvPicPr>
            <p:cNvPr id="14" name="Picture 138" descr="Aquatic grass in St. Johns River-SJRWMD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58920" y="1872342"/>
              <a:ext cx="1499295" cy="100079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5" name="Picture 57" descr="June 2010 algal bloom-SJRWMD.jpg"/>
            <p:cNvPicPr>
              <a:picLocks/>
            </p:cNvPicPr>
            <p:nvPr/>
          </p:nvPicPr>
          <p:blipFill>
            <a:blip r:embed="rId3" cstate="print"/>
            <a:srcRect b="47917"/>
            <a:stretch>
              <a:fillRect/>
            </a:stretch>
          </p:blipFill>
          <p:spPr bwMode="auto">
            <a:xfrm>
              <a:off x="7045545" y="855732"/>
              <a:ext cx="1499616" cy="96437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6" name="Picture 128" descr="ChannelCatfish01.jpg"/>
            <p:cNvPicPr>
              <a:picLocks noChangeAspect="1"/>
            </p:cNvPicPr>
            <p:nvPr/>
          </p:nvPicPr>
          <p:blipFill>
            <a:blip r:embed="rId4" cstate="print"/>
            <a:srcRect t="11008"/>
            <a:stretch>
              <a:fillRect/>
            </a:stretch>
          </p:blipFill>
          <p:spPr bwMode="auto">
            <a:xfrm>
              <a:off x="7068523" y="3960400"/>
              <a:ext cx="1500054" cy="953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29" descr="ShrimpWhite04.jpg"/>
            <p:cNvPicPr>
              <a:picLocks noChangeAspect="1"/>
            </p:cNvPicPr>
            <p:nvPr/>
          </p:nvPicPr>
          <p:blipFill>
            <a:blip r:embed="rId5" cstate="print"/>
            <a:srcRect t="13103"/>
            <a:stretch>
              <a:fillRect/>
            </a:stretch>
          </p:blipFill>
          <p:spPr bwMode="auto">
            <a:xfrm>
              <a:off x="7062976" y="2929599"/>
              <a:ext cx="1500054" cy="9780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21" name="Content Placeholder 2"/>
          <p:cNvSpPr txBox="1">
            <a:spLocks/>
          </p:cNvSpPr>
          <p:nvPr/>
        </p:nvSpPr>
        <p:spPr>
          <a:xfrm>
            <a:off x="695940" y="825715"/>
            <a:ext cx="5115645" cy="4732317"/>
          </a:xfrm>
          <a:prstGeom prst="rect">
            <a:avLst/>
          </a:prstGeom>
          <a:noFill/>
          <a:effectLst>
            <a:softEdge rad="127000"/>
          </a:effectLst>
        </p:spPr>
        <p:txBody>
          <a:bodyPr>
            <a:normAutofit fontScale="3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Arial" pitchFamily="34" charset="0"/>
              <a:buChar char="►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Wingdings 3" pitchFamily="18" charset="2"/>
              <a:buChar char="w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None/>
            </a:pPr>
            <a:r>
              <a:rPr lang="en-US" sz="7400" b="1" dirty="0" smtClean="0">
                <a:latin typeface="Calibri" pitchFamily="34" charset="0"/>
                <a:cs typeface="Calibri" pitchFamily="34" charset="0"/>
              </a:rPr>
              <a:t>EFDC Model</a:t>
            </a:r>
          </a:p>
          <a:p>
            <a:pPr marL="457200" indent="-174625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6200" dirty="0" smtClean="0">
                <a:latin typeface="Calibri" pitchFamily="34" charset="0"/>
                <a:cs typeface="Calibri" pitchFamily="34" charset="0"/>
              </a:rPr>
              <a:t>Water circulation and salinity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None/>
            </a:pPr>
            <a:r>
              <a:rPr lang="en-US" sz="7400" b="1" dirty="0" smtClean="0">
                <a:latin typeface="Calibri" pitchFamily="34" charset="0"/>
                <a:cs typeface="Calibri" pitchFamily="34" charset="0"/>
              </a:rPr>
              <a:t>Ecological Models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Wingdings" pitchFamily="2" charset="2"/>
              <a:buChar char="§"/>
            </a:pPr>
            <a:r>
              <a:rPr lang="en-US" sz="6200" dirty="0">
                <a:latin typeface="Calibri" pitchFamily="34" charset="0"/>
                <a:cs typeface="Calibri" pitchFamily="34" charset="0"/>
              </a:rPr>
              <a:t>Wetland vegetation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Wingdings" pitchFamily="2" charset="2"/>
              <a:buChar char="§"/>
            </a:pPr>
            <a:r>
              <a:rPr lang="en-US" sz="6200" dirty="0">
                <a:latin typeface="Calibri" pitchFamily="34" charset="0"/>
                <a:cs typeface="Calibri" pitchFamily="34" charset="0"/>
              </a:rPr>
              <a:t>Submerged aquatic </a:t>
            </a:r>
            <a:r>
              <a:rPr lang="en-US" sz="6200" dirty="0" smtClean="0">
                <a:latin typeface="Calibri" pitchFamily="34" charset="0"/>
                <a:cs typeface="Calibri" pitchFamily="34" charset="0"/>
              </a:rPr>
              <a:t>vegetation (eelgrass)</a:t>
            </a:r>
            <a:endParaRPr lang="en-US" sz="6200" dirty="0">
              <a:latin typeface="Calibri" pitchFamily="34" charset="0"/>
              <a:cs typeface="Calibri" pitchFamily="34" charset="0"/>
            </a:endParaRP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Wingdings" pitchFamily="2" charset="2"/>
              <a:buChar char="§"/>
            </a:pPr>
            <a:r>
              <a:rPr lang="en-US" sz="6200" dirty="0">
                <a:latin typeface="Calibri" pitchFamily="34" charset="0"/>
                <a:cs typeface="Calibri" pitchFamily="34" charset="0"/>
              </a:rPr>
              <a:t>Benthic </a:t>
            </a:r>
            <a:r>
              <a:rPr lang="en-US" sz="6200" dirty="0" smtClean="0">
                <a:latin typeface="Calibri" pitchFamily="34" charset="0"/>
                <a:cs typeface="Calibri" pitchFamily="34" charset="0"/>
              </a:rPr>
              <a:t>macroinvertebrates (shrimp</a:t>
            </a:r>
            <a:r>
              <a:rPr lang="en-US" sz="6200" dirty="0">
                <a:latin typeface="Calibri" pitchFamily="34" charset="0"/>
                <a:cs typeface="Calibri" pitchFamily="34" charset="0"/>
              </a:rPr>
              <a:t>, crab, clams, mussels, </a:t>
            </a:r>
            <a:r>
              <a:rPr lang="en-US" sz="6200" dirty="0" smtClean="0">
                <a:latin typeface="Calibri" pitchFamily="34" charset="0"/>
                <a:cs typeface="Calibri" pitchFamily="34" charset="0"/>
              </a:rPr>
              <a:t>worms)</a:t>
            </a:r>
            <a:endParaRPr lang="en-US" sz="6200" dirty="0">
              <a:latin typeface="Calibri" pitchFamily="34" charset="0"/>
              <a:cs typeface="Calibri" pitchFamily="34" charset="0"/>
            </a:endParaRP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Wingdings" pitchFamily="2" charset="2"/>
              <a:buChar char="§"/>
            </a:pPr>
            <a:r>
              <a:rPr lang="en-US" sz="6200" dirty="0" smtClean="0">
                <a:latin typeface="Calibri" pitchFamily="34" charset="0"/>
                <a:cs typeface="Calibri" pitchFamily="34" charset="0"/>
              </a:rPr>
              <a:t>Fish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Wingdings" pitchFamily="2" charset="2"/>
              <a:buChar char="§"/>
            </a:pPr>
            <a:r>
              <a:rPr lang="en-US" sz="6200" dirty="0" smtClean="0">
                <a:latin typeface="Calibri" pitchFamily="34" charset="0"/>
                <a:cs typeface="Calibri" pitchFamily="34" charset="0"/>
              </a:rPr>
              <a:t>Plankton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None/>
            </a:pPr>
            <a:r>
              <a:rPr lang="en-US" sz="7400" b="1" dirty="0" smtClean="0">
                <a:latin typeface="Calibri" pitchFamily="34" charset="0"/>
                <a:cs typeface="Calibri" pitchFamily="34" charset="0"/>
              </a:rPr>
              <a:t>Water Quality Model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SzPct val="120000"/>
              <a:buFont typeface="Wingdings" pitchFamily="2" charset="2"/>
              <a:buChar char="§"/>
            </a:pPr>
            <a:r>
              <a:rPr lang="en-US" sz="6200" dirty="0" smtClean="0">
                <a:latin typeface="Calibri" pitchFamily="34" charset="0"/>
                <a:cs typeface="Calibri" pitchFamily="34" charset="0"/>
              </a:rPr>
              <a:t>EFDC/CE-QUAL-ICM</a:t>
            </a:r>
          </a:p>
          <a:p>
            <a:pPr marL="905256" lvl="2" indent="0">
              <a:buFontTx/>
              <a:buNone/>
            </a:pPr>
            <a:endParaRPr lang="en-US" sz="2900" dirty="0" smtClean="0">
              <a:latin typeface="Calibri" pitchFamily="34" charset="0"/>
              <a:cs typeface="Calibri" pitchFamily="34" charset="0"/>
            </a:endParaRPr>
          </a:p>
          <a:p>
            <a:pPr lvl="4"/>
            <a:endParaRPr lang="en-US" sz="2900" dirty="0" smtClean="0"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11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75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/>
          <p:cNvSpPr txBox="1">
            <a:spLocks/>
          </p:cNvSpPr>
          <p:nvPr/>
        </p:nvSpPr>
        <p:spPr bwMode="auto">
          <a:xfrm>
            <a:off x="0" y="0"/>
            <a:ext cx="9144000" cy="66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EFDC CIRCULATION AND SALINITY MODEL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468624" y="887506"/>
            <a:ext cx="4675375" cy="352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Arial" pitchFamily="34" charset="0"/>
              <a:buChar char="►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Wingdings 3" pitchFamily="18" charset="2"/>
              <a:buChar char="w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Model conditions and inputs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4,824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cells, 6 vertical layers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Ocean water level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Rainfall </a:t>
            </a:r>
            <a:r>
              <a:rPr lang="en-US" sz="2200" dirty="0">
                <a:latin typeface="Calibri" pitchFamily="34" charset="0"/>
                <a:ea typeface="Tahoma" pitchFamily="34" charset="0"/>
                <a:cs typeface="Calibri" pitchFamily="34" charset="0"/>
              </a:rPr>
              <a:t>and </a:t>
            </a:r>
            <a:r>
              <a:rPr lang="en-US" sz="2200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Evaporation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Wind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Salinity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  <a:cs typeface="Calibri" pitchFamily="34" charset="0"/>
              </a:rPr>
              <a:t>Lateral inflows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1995 land use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dirty="0" smtClean="0"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dirty="0"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400" dirty="0" smtClean="0"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b="1" dirty="0" smtClean="0">
              <a:latin typeface="Calibri" pitchFamily="34" charset="0"/>
              <a:ea typeface="Tahoma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493" y="650835"/>
            <a:ext cx="4093376" cy="550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12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084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054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The </a:t>
            </a:r>
            <a:r>
              <a:rPr lang="en-US" sz="2000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3-year </a:t>
            </a:r>
            <a:r>
              <a:rPr lang="en-US" sz="2000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period, </a:t>
            </a:r>
            <a:r>
              <a:rPr lang="en-US" sz="2000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1999 - 2001</a:t>
            </a:r>
            <a:r>
              <a:rPr lang="en-US" sz="2000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is </a:t>
            </a:r>
            <a:r>
              <a:rPr lang="en-US" sz="2000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lowest </a:t>
            </a:r>
            <a:r>
              <a:rPr lang="en-US" sz="2000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3 </a:t>
            </a:r>
            <a:r>
              <a:rPr lang="en-US" sz="2000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consecutive year flow </a:t>
            </a:r>
            <a:r>
              <a:rPr lang="en-US" sz="2000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in </a:t>
            </a:r>
            <a:r>
              <a:rPr lang="en-US" sz="2000" dirty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the 78 year </a:t>
            </a:r>
            <a:r>
              <a:rPr lang="en-US" sz="2000" dirty="0" smtClean="0">
                <a:solidFill>
                  <a:srgbClr val="0033CC"/>
                </a:solidFill>
                <a:latin typeface="Calibri" pitchFamily="34" charset="0"/>
                <a:cs typeface="Calibri" pitchFamily="34" charset="0"/>
              </a:rPr>
              <a:t>record</a:t>
            </a:r>
            <a:endParaRPr lang="en-US" sz="2000" dirty="0">
              <a:solidFill>
                <a:srgbClr val="0033CC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6904665"/>
              </p:ext>
            </p:extLst>
          </p:nvPr>
        </p:nvGraphicFramePr>
        <p:xfrm>
          <a:off x="425804" y="871392"/>
          <a:ext cx="8270875" cy="4284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711037" y="1089714"/>
            <a:ext cx="2197077" cy="3708718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40898" y="1098441"/>
            <a:ext cx="17373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Century Gothic" pitchFamily="34" charset="0"/>
              </a:rPr>
              <a:t>Evaluation Period</a:t>
            </a:r>
            <a:endParaRPr lang="en-US" sz="1400" b="1" dirty="0">
              <a:latin typeface="Century Gothic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735554" y="1252330"/>
            <a:ext cx="266892" cy="423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11691" y="1254447"/>
            <a:ext cx="25621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88563" y="2844529"/>
            <a:ext cx="1705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entury Gothic" pitchFamily="34" charset="0"/>
              </a:rPr>
              <a:t>Discharge</a:t>
            </a:r>
            <a:r>
              <a:rPr lang="en-US" sz="1400" b="1" dirty="0" smtClean="0">
                <a:latin typeface="Century Gothic" pitchFamily="34" charset="0"/>
              </a:rPr>
              <a:t> (</a:t>
            </a:r>
            <a:r>
              <a:rPr lang="en-US" sz="1400" b="1" dirty="0" err="1" smtClean="0">
                <a:latin typeface="Century Gothic" pitchFamily="34" charset="0"/>
              </a:rPr>
              <a:t>cfs</a:t>
            </a:r>
            <a:r>
              <a:rPr lang="en-US" sz="1400" b="1" dirty="0" smtClean="0">
                <a:latin typeface="Century Gothic" pitchFamily="34" charset="0"/>
              </a:rPr>
              <a:t>)</a:t>
            </a:r>
            <a:endParaRPr lang="en-US" sz="1400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2768" y="4763263"/>
            <a:ext cx="734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Year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81091"/>
            <a:ext cx="9144000" cy="571500"/>
          </a:xfrm>
          <a:prstGeom prst="rect">
            <a:avLst/>
          </a:prstGeom>
          <a:noFill/>
        </p:spPr>
        <p:txBody>
          <a:bodyPr anchor="t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LOWER ST. JOHNS RIVER ANNUAL FLOW</a:t>
            </a:r>
            <a:b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endParaRPr lang="en-US" sz="32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13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82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83757" y="1189556"/>
            <a:ext cx="8300757" cy="4485006"/>
            <a:chOff x="462241" y="1662908"/>
            <a:chExt cx="8300757" cy="448500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2241" y="1662908"/>
              <a:ext cx="8228683" cy="4485006"/>
            </a:xfrm>
            <a:prstGeom prst="rect">
              <a:avLst/>
            </a:prstGeom>
          </p:spPr>
        </p:pic>
        <p:sp>
          <p:nvSpPr>
            <p:cNvPr id="6" name="Line 100"/>
            <p:cNvSpPr>
              <a:spLocks noChangeShapeType="1"/>
            </p:cNvSpPr>
            <p:nvPr/>
          </p:nvSpPr>
          <p:spPr bwMode="auto">
            <a:xfrm flipV="1">
              <a:off x="8257770" y="3059722"/>
              <a:ext cx="0" cy="6760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Rectangle 99"/>
            <p:cNvSpPr>
              <a:spLocks noChangeArrowheads="1"/>
            </p:cNvSpPr>
            <p:nvPr/>
          </p:nvSpPr>
          <p:spPr bwMode="auto">
            <a:xfrm>
              <a:off x="7766724" y="3744825"/>
              <a:ext cx="996274" cy="5904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100" b="1" dirty="0" err="1" smtClean="0">
                  <a:solidFill>
                    <a:srgbClr val="000000"/>
                  </a:solidFill>
                </a:rPr>
                <a:t>Shands</a:t>
              </a:r>
              <a:r>
                <a:rPr lang="en-US" sz="1100" b="1" dirty="0" smtClean="0">
                  <a:solidFill>
                    <a:srgbClr val="000000"/>
                  </a:solidFill>
                </a:rPr>
                <a:t> </a:t>
              </a:r>
              <a:br>
                <a:rPr lang="en-US" sz="1100" b="1" dirty="0" smtClean="0">
                  <a:solidFill>
                    <a:srgbClr val="000000"/>
                  </a:solidFill>
                </a:rPr>
              </a:br>
              <a:r>
                <a:rPr lang="en-US" sz="1100" b="1" dirty="0" smtClean="0">
                  <a:solidFill>
                    <a:srgbClr val="000000"/>
                  </a:solidFill>
                </a:rPr>
                <a:t>Bridge</a:t>
              </a:r>
              <a:endParaRPr lang="en-US" sz="1100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Line 100"/>
            <p:cNvSpPr>
              <a:spLocks noChangeShapeType="1"/>
            </p:cNvSpPr>
            <p:nvPr/>
          </p:nvSpPr>
          <p:spPr bwMode="auto">
            <a:xfrm flipV="1">
              <a:off x="6102281" y="2960009"/>
              <a:ext cx="0" cy="9454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Rectangle 99"/>
            <p:cNvSpPr>
              <a:spLocks noChangeArrowheads="1"/>
            </p:cNvSpPr>
            <p:nvPr/>
          </p:nvSpPr>
          <p:spPr bwMode="auto">
            <a:xfrm>
              <a:off x="5526213" y="3914507"/>
              <a:ext cx="1166317" cy="5904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100" b="1" dirty="0" err="1" smtClean="0">
                  <a:solidFill>
                    <a:srgbClr val="000000"/>
                  </a:solidFill>
                </a:rPr>
                <a:t>Buckman</a:t>
              </a:r>
              <a:r>
                <a:rPr lang="en-US" sz="1100" b="1" dirty="0" smtClean="0">
                  <a:solidFill>
                    <a:srgbClr val="000000"/>
                  </a:solidFill>
                </a:rPr>
                <a:t> </a:t>
              </a:r>
              <a:br>
                <a:rPr lang="en-US" sz="1100" b="1" dirty="0" smtClean="0">
                  <a:solidFill>
                    <a:srgbClr val="000000"/>
                  </a:solidFill>
                </a:rPr>
              </a:br>
              <a:r>
                <a:rPr lang="en-US" sz="1100" b="1" dirty="0" smtClean="0">
                  <a:solidFill>
                    <a:srgbClr val="000000"/>
                  </a:solidFill>
                </a:rPr>
                <a:t>Bridge</a:t>
              </a:r>
              <a:endParaRPr lang="en-US" sz="11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Line 100"/>
            <p:cNvSpPr>
              <a:spLocks noChangeShapeType="1"/>
            </p:cNvSpPr>
            <p:nvPr/>
          </p:nvSpPr>
          <p:spPr bwMode="auto">
            <a:xfrm flipV="1">
              <a:off x="4569492" y="4179335"/>
              <a:ext cx="0" cy="9454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Rectangle 99"/>
            <p:cNvSpPr>
              <a:spLocks noChangeArrowheads="1"/>
            </p:cNvSpPr>
            <p:nvPr/>
          </p:nvSpPr>
          <p:spPr bwMode="auto">
            <a:xfrm>
              <a:off x="4105697" y="5133834"/>
              <a:ext cx="941773" cy="5904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100" b="1" dirty="0" smtClean="0">
                  <a:solidFill>
                    <a:srgbClr val="000000"/>
                  </a:solidFill>
                </a:rPr>
                <a:t>Acosta </a:t>
              </a:r>
              <a:br>
                <a:rPr lang="en-US" sz="1100" b="1" dirty="0" smtClean="0">
                  <a:solidFill>
                    <a:srgbClr val="000000"/>
                  </a:solidFill>
                </a:rPr>
              </a:br>
              <a:r>
                <a:rPr lang="en-US" sz="1100" b="1" dirty="0" smtClean="0">
                  <a:solidFill>
                    <a:srgbClr val="000000"/>
                  </a:solidFill>
                </a:rPr>
                <a:t>Bridge</a:t>
              </a:r>
              <a:endParaRPr lang="en-US" sz="11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Line 100"/>
            <p:cNvSpPr>
              <a:spLocks noChangeShapeType="1"/>
            </p:cNvSpPr>
            <p:nvPr/>
          </p:nvSpPr>
          <p:spPr bwMode="auto">
            <a:xfrm flipV="1">
              <a:off x="2769804" y="4504961"/>
              <a:ext cx="0" cy="5559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Rectangle 99"/>
            <p:cNvSpPr>
              <a:spLocks noChangeArrowheads="1"/>
            </p:cNvSpPr>
            <p:nvPr/>
          </p:nvSpPr>
          <p:spPr bwMode="auto">
            <a:xfrm>
              <a:off x="2045498" y="5069991"/>
              <a:ext cx="1462800" cy="5904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/>
              <a:r>
                <a:rPr lang="en-US" sz="1100" b="1" dirty="0" smtClean="0">
                  <a:solidFill>
                    <a:srgbClr val="000000"/>
                  </a:solidFill>
                </a:rPr>
                <a:t>Dames Point </a:t>
              </a:r>
              <a:br>
                <a:rPr lang="en-US" sz="1100" b="1" dirty="0" smtClean="0">
                  <a:solidFill>
                    <a:srgbClr val="000000"/>
                  </a:solidFill>
                </a:rPr>
              </a:br>
              <a:r>
                <a:rPr lang="en-US" sz="1100" b="1" dirty="0" smtClean="0">
                  <a:solidFill>
                    <a:srgbClr val="000000"/>
                  </a:solidFill>
                </a:rPr>
                <a:t>Bridge</a:t>
              </a:r>
              <a:endParaRPr lang="en-US" sz="1100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Line 100"/>
            <p:cNvSpPr>
              <a:spLocks noChangeShapeType="1"/>
            </p:cNvSpPr>
            <p:nvPr/>
          </p:nvSpPr>
          <p:spPr bwMode="auto">
            <a:xfrm flipH="1" flipV="1">
              <a:off x="1135467" y="4652032"/>
              <a:ext cx="412025" cy="4727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5" name="Rectangle 99"/>
          <p:cNvSpPr>
            <a:spLocks noChangeArrowheads="1"/>
          </p:cNvSpPr>
          <p:nvPr/>
        </p:nvSpPr>
        <p:spPr bwMode="auto">
          <a:xfrm>
            <a:off x="1156983" y="4580487"/>
            <a:ext cx="824052" cy="5904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100" b="1" dirty="0" smtClean="0">
                <a:solidFill>
                  <a:srgbClr val="000000"/>
                </a:solidFill>
              </a:rPr>
              <a:t>River </a:t>
            </a:r>
            <a:br>
              <a:rPr lang="en-US" sz="1100" b="1" dirty="0" smtClean="0">
                <a:solidFill>
                  <a:srgbClr val="000000"/>
                </a:solidFill>
              </a:rPr>
            </a:br>
            <a:r>
              <a:rPr lang="en-US" sz="1100" b="1" dirty="0" smtClean="0">
                <a:solidFill>
                  <a:srgbClr val="000000"/>
                </a:solidFill>
              </a:rPr>
              <a:t>Mouth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54193"/>
            <a:ext cx="9144000" cy="439119"/>
          </a:xfrm>
          <a:prstGeom prst="rect">
            <a:avLst/>
          </a:prstGeom>
          <a:noFill/>
        </p:spPr>
        <p:txBody>
          <a:bodyPr anchor="ctr" anchorCtr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EFDC RESULTS</a:t>
            </a: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0" y="583370"/>
            <a:ext cx="9143999" cy="479265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Arial" pitchFamily="34" charset="0"/>
              <a:buChar char="►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Wingdings 3" pitchFamily="18" charset="2"/>
              <a:buChar char="w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buSzTx/>
              <a:buNone/>
            </a:pPr>
            <a:r>
              <a:rPr lang="en-US" sz="2400" b="1" dirty="0" smtClean="0">
                <a:latin typeface="Century Gothic" pitchFamily="34" charset="0"/>
                <a:cs typeface="Calibri" pitchFamily="34" charset="0"/>
              </a:rPr>
              <a:t>Baseline at 40-foot project depth - salinity </a:t>
            </a:r>
            <a:r>
              <a:rPr lang="en-US" sz="2400" b="1" dirty="0" smtClean="0">
                <a:latin typeface="Century Gothic" pitchFamily="34" charset="0"/>
                <a:cs typeface="Calibri" pitchFamily="34" charset="0"/>
                <a:hlinkClick r:id="rId3" action="ppaction://hlinkfile"/>
              </a:rPr>
              <a:t>profile</a:t>
            </a:r>
            <a:endParaRPr lang="en-US" sz="2400" b="1" dirty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16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14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777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0" y="235566"/>
            <a:ext cx="9144000" cy="6858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WETLAND VEGETATION MODEL</a:t>
            </a:r>
            <a:endParaRPr lang="en-US" sz="4000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376" y="995550"/>
            <a:ext cx="4936454" cy="457200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Evaluation </a:t>
            </a:r>
            <a:r>
              <a:rPr lang="en-US" sz="2400" b="1" dirty="0">
                <a:latin typeface="Calibri" pitchFamily="34" charset="0"/>
                <a:cs typeface="Calibri" pitchFamily="34" charset="0"/>
              </a:rPr>
              <a:t>Topic </a:t>
            </a:r>
          </a:p>
          <a:p>
            <a:pPr marL="576263" lvl="1" indent="-293688">
              <a:spcBef>
                <a:spcPts val="0"/>
              </a:spcBef>
              <a:spcAft>
                <a:spcPts val="0"/>
              </a:spcAft>
              <a:buSzPct val="100000"/>
              <a:buFont typeface="Wingdings" pitchFamily="2" charset="2"/>
              <a:buChar char="§"/>
            </a:pPr>
            <a:r>
              <a:rPr lang="en-US" sz="2300" dirty="0" smtClean="0">
                <a:latin typeface="Calibri" pitchFamily="34" charset="0"/>
                <a:cs typeface="Calibri" pitchFamily="34" charset="0"/>
              </a:rPr>
              <a:t>Wetland (marsh, swamp) shift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due to </a:t>
            </a:r>
            <a:r>
              <a:rPr lang="en-US" sz="2300" dirty="0" smtClean="0">
                <a:latin typeface="Calibri" pitchFamily="34" charset="0"/>
                <a:cs typeface="Calibri" pitchFamily="34" charset="0"/>
              </a:rPr>
              <a:t>salinity change</a:t>
            </a:r>
            <a:endParaRPr lang="en-US" sz="2300" dirty="0">
              <a:latin typeface="Calibri" pitchFamily="34" charset="0"/>
              <a:cs typeface="Calibri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0"/>
              </a:spcAft>
              <a:buSzPct val="100000"/>
              <a:buNone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Evaluation Method</a:t>
            </a:r>
            <a:endParaRPr lang="en-US" sz="2400" b="1" dirty="0">
              <a:latin typeface="Calibri" pitchFamily="34" charset="0"/>
              <a:cs typeface="Calibri" pitchFamily="34" charset="0"/>
            </a:endParaRPr>
          </a:p>
          <a:p>
            <a:pPr marL="576263" lvl="1" indent="-293688">
              <a:spcAft>
                <a:spcPts val="0"/>
              </a:spcAft>
              <a:buSzPct val="100000"/>
              <a:buFont typeface="Wingdings" pitchFamily="2" charset="2"/>
              <a:buChar char="§"/>
            </a:pPr>
            <a:r>
              <a:rPr lang="en-US" sz="2300" dirty="0" smtClean="0">
                <a:latin typeface="Calibri" pitchFamily="34" charset="0"/>
                <a:cs typeface="Calibri" pitchFamily="34" charset="0"/>
              </a:rPr>
              <a:t>Wetland boundaries defined by salinity “break points”</a:t>
            </a:r>
            <a:endParaRPr lang="en-US" sz="2300" dirty="0">
              <a:latin typeface="Calibri" pitchFamily="34" charset="0"/>
              <a:cs typeface="Calibri" pitchFamily="34" charset="0"/>
            </a:endParaRPr>
          </a:p>
          <a:p>
            <a:pPr marL="576263" lvl="1" indent="-293688">
              <a:spcAft>
                <a:spcPts val="0"/>
              </a:spcAft>
              <a:buSzPct val="100000"/>
              <a:buFont typeface="Wingdings" pitchFamily="2" charset="2"/>
              <a:buChar char="§"/>
            </a:pPr>
            <a:r>
              <a:rPr lang="en-US" sz="2300" dirty="0" smtClean="0">
                <a:latin typeface="Calibri" pitchFamily="34" charset="0"/>
                <a:cs typeface="Calibri" pitchFamily="34" charset="0"/>
              </a:rPr>
              <a:t>Modeled salinity movement predicts community boundary and areal change</a:t>
            </a:r>
            <a:endParaRPr lang="en-US" sz="2300" dirty="0">
              <a:latin typeface="Calibri" pitchFamily="34" charset="0"/>
              <a:cs typeface="Calibri" pitchFamily="34" charset="0"/>
            </a:endParaRPr>
          </a:p>
          <a:p>
            <a:pPr marL="457200" lvl="1" indent="0">
              <a:buNone/>
            </a:pPr>
            <a:endParaRPr lang="en-US" sz="2000" strike="sngStrike" dirty="0" smtClean="0">
              <a:latin typeface="Calibri" pitchFamily="34" charset="0"/>
              <a:cs typeface="Calibri" pitchFamily="34" charset="0"/>
            </a:endParaRPr>
          </a:p>
          <a:p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49"/>
          <a:stretch>
            <a:fillRect/>
          </a:stretch>
        </p:blipFill>
        <p:spPr>
          <a:xfrm>
            <a:off x="5181600" y="1132116"/>
            <a:ext cx="3725091" cy="31729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15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395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 idx="4294967295"/>
          </p:nvPr>
        </p:nvSpPr>
        <p:spPr>
          <a:xfrm>
            <a:off x="0" y="182880"/>
            <a:ext cx="9144000" cy="517511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WETLAND VEGETATION MODEL</a:t>
            </a:r>
            <a:endParaRPr lang="en-US" sz="36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3780" y="2258459"/>
            <a:ext cx="2303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Salinity Breakpoints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Current Condition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2255" y="914400"/>
            <a:ext cx="4239491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2255" y="914400"/>
            <a:ext cx="4239491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2255" y="914400"/>
            <a:ext cx="4239491" cy="5486400"/>
          </a:xfrm>
          <a:prstGeom prst="rect">
            <a:avLst/>
          </a:prstGeom>
        </p:spPr>
      </p:pic>
      <p:sp>
        <p:nvSpPr>
          <p:cNvPr id="8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16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285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 idx="4294967295"/>
          </p:nvPr>
        </p:nvSpPr>
        <p:spPr>
          <a:xfrm>
            <a:off x="0" y="182880"/>
            <a:ext cx="9144000" cy="517511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WETLAND VEGETATION MODEL</a:t>
            </a:r>
            <a:endParaRPr lang="en-US" sz="36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1926" y="2323651"/>
            <a:ext cx="2303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Salinity Breakpoints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50-year Horizon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2255" y="914400"/>
            <a:ext cx="4239491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2255" y="914400"/>
            <a:ext cx="4239491" cy="5486400"/>
          </a:xfrm>
          <a:prstGeom prst="rect">
            <a:avLst/>
          </a:prstGeom>
        </p:spPr>
      </p:pic>
      <p:sp>
        <p:nvSpPr>
          <p:cNvPr id="9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17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09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0" y="130628"/>
            <a:ext cx="91440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</a:t>
            </a:r>
            <a:br>
              <a:rPr lang="en-US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(SAV) MODEL</a:t>
            </a:r>
            <a:endParaRPr lang="en-US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36352" y="1464435"/>
            <a:ext cx="3682707" cy="402336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Evaluation Topic</a:t>
            </a:r>
          </a:p>
          <a:p>
            <a:pPr marL="517525" lvl="1"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Salinity stress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on eelgrass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Evaluation Method</a:t>
            </a:r>
          </a:p>
          <a:p>
            <a:pPr marL="517525" lvl="1"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</a:pPr>
            <a:r>
              <a:rPr lang="en-US" sz="2200" dirty="0" smtClean="0"/>
              <a:t>90-day average salinity</a:t>
            </a:r>
          </a:p>
          <a:p>
            <a:pPr marL="517525" lvl="1"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</a:pPr>
            <a:r>
              <a:rPr lang="en-US" sz="2200" dirty="0" smtClean="0"/>
              <a:t>Individual model cells</a:t>
            </a:r>
          </a:p>
          <a:p>
            <a:pPr marL="517525" lvl="1"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</a:pPr>
            <a:r>
              <a:rPr lang="en-US" sz="2200" dirty="0" smtClean="0"/>
              <a:t>Total area affected</a:t>
            </a:r>
          </a:p>
          <a:p>
            <a:pPr marL="517525" lvl="1">
              <a:spcBef>
                <a:spcPts val="0"/>
              </a:spcBef>
              <a:spcAft>
                <a:spcPts val="0"/>
              </a:spcAft>
              <a:buSzPct val="120000"/>
              <a:buFont typeface="Wingdings" pitchFamily="2" charset="2"/>
              <a:buChar char="§"/>
            </a:pPr>
            <a:endParaRPr lang="en-US" sz="2300" dirty="0"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J:\PROJECTS\C2012-010 USACE Ecological Modeling\Presentation Photos\USACE Jax Harbor Photos\SJRWMD Photos\Aquatic grass in St. Johns River-SJRWMD 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71" b="3572"/>
          <a:stretch>
            <a:fillRect/>
          </a:stretch>
        </p:blipFill>
        <p:spPr bwMode="auto">
          <a:xfrm>
            <a:off x="4902724" y="1393499"/>
            <a:ext cx="3084316" cy="30262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18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060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 bwMode="auto">
          <a:xfrm>
            <a:off x="0" y="345781"/>
            <a:ext cx="9144000" cy="58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</a:t>
            </a:r>
            <a:br>
              <a:rPr lang="en-US" sz="36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(SAV) MODEL</a:t>
            </a:r>
            <a:endParaRPr lang="en-US" sz="36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413898"/>
            <a:ext cx="7315200" cy="2462162"/>
          </a:xfrm>
          <a:prstGeom prst="rect">
            <a:avLst/>
          </a:prstGeom>
        </p:spPr>
      </p:pic>
      <p:sp>
        <p:nvSpPr>
          <p:cNvPr id="4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19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0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4" y="250373"/>
            <a:ext cx="9144000" cy="904568"/>
          </a:xfrm>
        </p:spPr>
        <p:txBody>
          <a:bodyPr>
            <a:noAutofit/>
          </a:bodyPr>
          <a:lstStyle/>
          <a:p>
            <a:pPr algn="l"/>
            <a:r>
              <a:rPr lang="en-US" sz="340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ECOLOGICAL MODELING </a:t>
            </a:r>
            <a:br>
              <a:rPr lang="en-US" sz="340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sz="3400" dirty="0" smtClean="0">
                <a:latin typeface="Century Gothic" pitchFamily="34" charset="0"/>
                <a:ea typeface="Tahoma" pitchFamily="34" charset="0"/>
                <a:cs typeface="Tahoma" pitchFamily="34" charset="0"/>
              </a:rPr>
              <a:t>STUDY TEAM </a:t>
            </a:r>
            <a:endParaRPr lang="en-US" sz="340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43" y="1230467"/>
            <a:ext cx="5700843" cy="192639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U.S. ARMY CORPS OF ENGINEERS (USACE)</a:t>
            </a:r>
          </a:p>
          <a:p>
            <a:pPr marL="282575" lvl="1" indent="-2286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2100" b="1" dirty="0" smtClean="0">
                <a:latin typeface="Calibri" pitchFamily="34" charset="0"/>
                <a:cs typeface="Calibri" pitchFamily="34" charset="0"/>
              </a:rPr>
              <a:t>Jason Harrah (PM)</a:t>
            </a:r>
          </a:p>
          <a:p>
            <a:pPr marL="282575" lvl="1" indent="-2286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2100" b="1" dirty="0" smtClean="0">
                <a:latin typeface="Calibri" pitchFamily="34" charset="0"/>
                <a:cs typeface="Calibri" pitchFamily="34" charset="0"/>
              </a:rPr>
              <a:t>Steven Bratos P.E., Senior Engineer </a:t>
            </a:r>
          </a:p>
          <a:p>
            <a:pPr marL="282575" lvl="1" indent="-2286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2100" b="1" dirty="0" smtClean="0">
                <a:latin typeface="Calibri" pitchFamily="34" charset="0"/>
                <a:cs typeface="Calibri" pitchFamily="34" charset="0"/>
              </a:rPr>
              <a:t>Paul Stodola, Senior Biologist</a:t>
            </a:r>
          </a:p>
          <a:p>
            <a:pPr marL="282575" lvl="1" indent="-2286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2100" b="1" dirty="0" smtClean="0">
                <a:latin typeface="Calibri" pitchFamily="34" charset="0"/>
                <a:cs typeface="Calibri" pitchFamily="34" charset="0"/>
              </a:rPr>
              <a:t>Mike Hollingsworth, Senior Biologist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38153" y="3034701"/>
            <a:ext cx="4129051" cy="247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Arial" pitchFamily="34" charset="0"/>
              <a:buChar char="►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Wingdings 3" pitchFamily="18" charset="2"/>
              <a:buChar char="w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TAYLOR ENGINEERING</a:t>
            </a:r>
          </a:p>
          <a:p>
            <a:pPr marL="53975" lvl="1" indent="2286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2100" b="1" dirty="0" smtClean="0">
                <a:latin typeface="Calibri" pitchFamily="34" charset="0"/>
                <a:cs typeface="Calibri" pitchFamily="34" charset="0"/>
              </a:rPr>
              <a:t>Steven </a:t>
            </a:r>
            <a:r>
              <a:rPr lang="en-US" sz="2100" b="1" dirty="0">
                <a:latin typeface="Calibri" pitchFamily="34" charset="0"/>
                <a:cs typeface="Calibri" pitchFamily="34" charset="0"/>
              </a:rPr>
              <a:t>Schropp, Ph.D. (PM)</a:t>
            </a:r>
          </a:p>
          <a:p>
            <a:pPr marL="53975" lvl="1" indent="2286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2100" b="1" dirty="0">
                <a:latin typeface="Calibri" pitchFamily="34" charset="0"/>
                <a:cs typeface="Calibri" pitchFamily="34" charset="0"/>
              </a:rPr>
              <a:t>David Stites, Ph.D.</a:t>
            </a:r>
          </a:p>
          <a:p>
            <a:pPr marL="53975" lvl="1" indent="2286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2100" b="1" dirty="0">
                <a:latin typeface="Calibri" pitchFamily="34" charset="0"/>
                <a:cs typeface="Calibri" pitchFamily="34" charset="0"/>
              </a:rPr>
              <a:t>Michael Kabiling, Ph.D., P.E.</a:t>
            </a:r>
          </a:p>
        </p:txBody>
      </p:sp>
      <p:sp>
        <p:nvSpPr>
          <p:cNvPr id="15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2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118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 bwMode="auto">
          <a:xfrm>
            <a:off x="0" y="238208"/>
            <a:ext cx="9144000" cy="589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31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SUBMERGED AQUATIC VEGETATION </a:t>
            </a:r>
            <a:b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(SAV) MODEL</a:t>
            </a:r>
            <a:endParaRPr lang="en-US" sz="32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610" y="1011222"/>
            <a:ext cx="7100047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610" y="1011222"/>
            <a:ext cx="7100047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610" y="1011222"/>
            <a:ext cx="7100047" cy="5486400"/>
          </a:xfrm>
          <a:prstGeom prst="rect">
            <a:avLst/>
          </a:prstGeom>
        </p:spPr>
      </p:pic>
      <p:sp>
        <p:nvSpPr>
          <p:cNvPr id="6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20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911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ge2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09553"/>
            <a:ext cx="9144000" cy="9144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BENTHIC MACROINVERTEBRATE </a:t>
            </a:r>
            <a:b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(BMI) MODEL</a:t>
            </a:r>
            <a:endParaRPr lang="en-US" sz="32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257800" y="1357751"/>
            <a:ext cx="3505200" cy="2895600"/>
            <a:chOff x="5812971" y="1001486"/>
            <a:chExt cx="4245429" cy="2895600"/>
          </a:xfrm>
        </p:grpSpPr>
        <p:sp>
          <p:nvSpPr>
            <p:cNvPr id="14" name="Rectangle 13"/>
            <p:cNvSpPr/>
            <p:nvPr/>
          </p:nvSpPr>
          <p:spPr>
            <a:xfrm>
              <a:off x="5812971" y="1001486"/>
              <a:ext cx="4245429" cy="2895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16489" y="1077686"/>
              <a:ext cx="3851983" cy="124226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00977" y="2333052"/>
              <a:ext cx="2447746" cy="13584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50906" y="2291108"/>
              <a:ext cx="1412012" cy="1412012"/>
            </a:xfrm>
            <a:prstGeom prst="rect">
              <a:avLst/>
            </a:prstGeom>
          </p:spPr>
        </p:pic>
      </p:grpSp>
      <p:pic>
        <p:nvPicPr>
          <p:cNvPr id="16" name="Picture 47" descr="USACE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48"/>
          <p:cNvGrpSpPr>
            <a:grpSpLocks/>
          </p:cNvGrpSpPr>
          <p:nvPr/>
        </p:nvGrpSpPr>
        <p:grpSpPr bwMode="auto">
          <a:xfrm>
            <a:off x="0" y="6527800"/>
            <a:ext cx="9144000" cy="330200"/>
            <a:chOff x="0" y="4112"/>
            <a:chExt cx="5760" cy="208"/>
          </a:xfrm>
        </p:grpSpPr>
        <p:sp>
          <p:nvSpPr>
            <p:cNvPr id="18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Rectangle 50"/>
            <p:cNvSpPr>
              <a:spLocks noChangeArrowheads="1"/>
            </p:cNvSpPr>
            <p:nvPr/>
          </p:nvSpPr>
          <p:spPr bwMode="auto">
            <a:xfrm>
              <a:off x="0" y="4112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22" name="Content Placeholder 5"/>
          <p:cNvSpPr txBox="1">
            <a:spLocks/>
          </p:cNvSpPr>
          <p:nvPr/>
        </p:nvSpPr>
        <p:spPr bwMode="auto">
          <a:xfrm>
            <a:off x="283395" y="1013356"/>
            <a:ext cx="4755966" cy="424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Arial" pitchFamily="34" charset="0"/>
              <a:buChar char="►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Wingdings 3" pitchFamily="18" charset="2"/>
              <a:buChar char="w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2700"/>
              </a:lnSpc>
              <a:spcBef>
                <a:spcPts val="18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Evaluation Topic</a:t>
            </a:r>
          </a:p>
          <a:p>
            <a:pPr lvl="1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3300" dirty="0" smtClean="0">
                <a:latin typeface="Calibri" pitchFamily="34" charset="0"/>
                <a:cs typeface="Calibri" pitchFamily="34" charset="0"/>
              </a:rPr>
              <a:t>BMI habitat area and BMI abundance</a:t>
            </a:r>
          </a:p>
          <a:p>
            <a:pPr marL="0" indent="0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sz="3400" b="1" dirty="0" smtClean="0">
                <a:latin typeface="Calibri" pitchFamily="34" charset="0"/>
                <a:cs typeface="Calibri" pitchFamily="34" charset="0"/>
              </a:rPr>
              <a:t>Evaluation Methods</a:t>
            </a:r>
          </a:p>
          <a:p>
            <a:pPr lvl="1" indent="-452438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  <a:tabLst>
                <a:tab pos="461963" algn="l"/>
              </a:tabLst>
            </a:pPr>
            <a:r>
              <a:rPr lang="en-US" sz="3300" dirty="0" smtClean="0">
                <a:latin typeface="Calibri" pitchFamily="34" charset="0"/>
                <a:cs typeface="Calibri" pitchFamily="34" charset="0"/>
              </a:rPr>
              <a:t>Changes in area (acres) and location of salinity zones</a:t>
            </a:r>
          </a:p>
          <a:p>
            <a:pPr lvl="1" indent="-452438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  <a:tabLst>
                <a:tab pos="461963" algn="l"/>
              </a:tabLst>
            </a:pPr>
            <a:r>
              <a:rPr lang="en-US" sz="3300" dirty="0" smtClean="0">
                <a:latin typeface="Calibri" pitchFamily="34" charset="0"/>
                <a:cs typeface="Calibri" pitchFamily="34" charset="0"/>
              </a:rPr>
              <a:t>Changes in duration and level of salinity (Partial Duration Frequency Analysis – PDFA)</a:t>
            </a:r>
          </a:p>
          <a:p>
            <a:pPr lvl="1" indent="-452438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  <a:tabLst>
                <a:tab pos="461963" algn="l"/>
              </a:tabLst>
            </a:pPr>
            <a:r>
              <a:rPr lang="en-US" sz="3300" dirty="0" smtClean="0">
                <a:latin typeface="Calibri" pitchFamily="34" charset="0"/>
                <a:cs typeface="Calibri" pitchFamily="34" charset="0"/>
              </a:rPr>
              <a:t>Total BMI abundance</a:t>
            </a:r>
          </a:p>
          <a:p>
            <a:pPr lvl="1">
              <a:lnSpc>
                <a:spcPts val="2700"/>
              </a:lnSpc>
            </a:pPr>
            <a:endParaRPr lang="en-US" sz="1900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ts val="2700"/>
              </a:lnSpc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marL="914400" lvl="2" indent="0">
              <a:lnSpc>
                <a:spcPts val="2700"/>
              </a:lnSpc>
              <a:buFontTx/>
              <a:buNone/>
            </a:pPr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ts val="2700"/>
              </a:lnSpc>
            </a:pP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2">
              <a:lnSpc>
                <a:spcPts val="2700"/>
              </a:lnSpc>
            </a:pPr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ts val="2700"/>
              </a:lnSpc>
            </a:pP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21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85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163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entury Gothic" pitchFamily="34" charset="0"/>
                <a:cs typeface="Calibri" pitchFamily="34" charset="0"/>
              </a:rPr>
              <a:t>BMI SALINITY ZONES MAX 30-D, 1997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141" y="457200"/>
            <a:ext cx="7691718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141" y="457200"/>
            <a:ext cx="7691718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141" y="457200"/>
            <a:ext cx="7691718" cy="59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141" y="457200"/>
            <a:ext cx="7691718" cy="594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141" y="457200"/>
            <a:ext cx="7691718" cy="5943600"/>
          </a:xfrm>
          <a:prstGeom prst="rect">
            <a:avLst/>
          </a:prstGeom>
        </p:spPr>
      </p:pic>
      <p:pic>
        <p:nvPicPr>
          <p:cNvPr id="9" name="Picture 47" descr="USACE_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22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139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 bwMode="auto">
          <a:xfrm>
            <a:off x="605544" y="929054"/>
            <a:ext cx="7932911" cy="393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Arial" pitchFamily="34" charset="0"/>
              <a:buChar char="►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Wingdings 3" pitchFamily="18" charset="2"/>
              <a:buChar char="w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Preliminary Results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Small changes in maximum river bottom salinities, and corresponding small changes in BMI abundance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Elevated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salinities occur primarily between Fuller Warren Bridge and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Shands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Bridge 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Salinity zones affected less by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deepening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than by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year to year changes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in river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flows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Changes expected with 50 years of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projected sea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level rise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and 155 million gallons per day (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mgd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water withdrawal exceed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effects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of different channel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depths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4"/>
          <p:cNvSpPr txBox="1">
            <a:spLocks/>
          </p:cNvSpPr>
          <p:nvPr/>
        </p:nvSpPr>
        <p:spPr bwMode="auto">
          <a:xfrm>
            <a:off x="0" y="160642"/>
            <a:ext cx="9144000" cy="64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BENTHIC MACROINVERTEBRATE (BMI) MODELS</a:t>
            </a:r>
            <a:endParaRPr lang="en-US" sz="28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23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14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10808"/>
            <a:ext cx="9144000" cy="838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FISH MODEL</a:t>
            </a:r>
            <a:endParaRPr lang="en-US" sz="32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533037" y="887092"/>
            <a:ext cx="3687763" cy="3858714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>
                <a:latin typeface="Calibri" pitchFamily="34" charset="0"/>
                <a:cs typeface="Calibri" pitchFamily="34" charset="0"/>
              </a:rPr>
              <a:t>Evaluation Topic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  <a:cs typeface="Calibri" pitchFamily="34" charset="0"/>
              </a:rPr>
              <a:t>Fish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Habitat area 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endParaRPr lang="en-US" sz="800" dirty="0">
              <a:latin typeface="Calibri" pitchFamily="34" charset="0"/>
              <a:cs typeface="Calibri" pitchFamily="34" charset="0"/>
            </a:endParaRPr>
          </a:p>
          <a:p>
            <a:pPr marL="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Evaluation Methods</a:t>
            </a:r>
          </a:p>
          <a:p>
            <a:pPr lvl="1">
              <a:buSzPct val="110000"/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Changes in area of each salinity category </a:t>
            </a:r>
          </a:p>
          <a:p>
            <a:pPr lvl="1">
              <a:buSzPct val="110000"/>
              <a:buFont typeface="Wingdings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Changes in SAV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cover</a:t>
            </a:r>
          </a:p>
          <a:p>
            <a:pPr lvl="1">
              <a:buSzPct val="110000"/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Fish species require various salinity levels for different stages in their life cycle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914400" lvl="2" indent="0">
              <a:buNone/>
            </a:pPr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2"/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26" r="46834"/>
          <a:stretch>
            <a:fillRect/>
          </a:stretch>
        </p:blipFill>
        <p:spPr>
          <a:xfrm>
            <a:off x="4573928" y="1158666"/>
            <a:ext cx="4224915" cy="32221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24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4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 bwMode="auto">
          <a:xfrm>
            <a:off x="0" y="141514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FISH MODEL</a:t>
            </a:r>
            <a:endParaRPr lang="en-US" sz="32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ontent Placeholder 5"/>
          <p:cNvSpPr txBox="1">
            <a:spLocks/>
          </p:cNvSpPr>
          <p:nvPr/>
        </p:nvSpPr>
        <p:spPr bwMode="auto">
          <a:xfrm>
            <a:off x="805104" y="919061"/>
            <a:ext cx="7533793" cy="402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Arial" pitchFamily="34" charset="0"/>
              <a:buChar char="►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Wingdings 3" pitchFamily="18" charset="2"/>
              <a:buChar char="w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r>
              <a:rPr lang="en-US" sz="9600" b="1" dirty="0" smtClean="0">
                <a:latin typeface="Calibri" pitchFamily="34" charset="0"/>
                <a:cs typeface="Calibri" pitchFamily="34" charset="0"/>
              </a:rPr>
              <a:t>Preliminary Results</a:t>
            </a:r>
            <a:endParaRPr lang="en-US" sz="3400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</a:pP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SzPct val="110000"/>
              <a:buFont typeface="Wingdings" pitchFamily="2" charset="2"/>
              <a:buChar char="§"/>
            </a:pPr>
            <a:r>
              <a:rPr lang="en-US" sz="9600" dirty="0" smtClean="0">
                <a:latin typeface="Calibri" pitchFamily="34" charset="0"/>
                <a:cs typeface="Calibri" pitchFamily="34" charset="0"/>
              </a:rPr>
              <a:t>Modeling results of the study alternatives depict minor upstream shifts in salinity zones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SzPct val="110000"/>
              <a:buFont typeface="Wingdings" pitchFamily="2" charset="2"/>
              <a:buChar char="§"/>
            </a:pPr>
            <a:r>
              <a:rPr lang="en-US" sz="9600" dirty="0" smtClean="0">
                <a:latin typeface="Calibri" pitchFamily="34" charset="0"/>
                <a:cs typeface="Calibri" pitchFamily="34" charset="0"/>
              </a:rPr>
              <a:t>Salinity zones affected less by deepening than by year to year changes in river flows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SzPct val="110000"/>
              <a:buFont typeface="Wingdings" pitchFamily="2" charset="2"/>
              <a:buChar char="§"/>
            </a:pPr>
            <a:r>
              <a:rPr lang="en-US" sz="9600" dirty="0" smtClean="0">
                <a:latin typeface="Calibri" pitchFamily="34" charset="0"/>
                <a:cs typeface="Calibri" pitchFamily="34" charset="0"/>
              </a:rPr>
              <a:t>These preliminary results indicate that fish habitat within the main stem of the river would not be adversely impacted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SzPct val="110000"/>
              <a:buFont typeface="Wingdings" pitchFamily="2" charset="2"/>
              <a:buChar char="§"/>
            </a:pPr>
            <a:r>
              <a:rPr lang="en-US" sz="9600" dirty="0" smtClean="0">
                <a:latin typeface="Calibri" pitchFamily="34" charset="0"/>
                <a:cs typeface="Calibri" pitchFamily="34" charset="0"/>
              </a:rPr>
              <a:t>Analysis is ongoing for potential effects on fish habitat within the tributary and marsh areas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SzPct val="110000"/>
              <a:buFont typeface="Wingdings" pitchFamily="2" charset="2"/>
              <a:buChar char="§"/>
            </a:pPr>
            <a:endParaRPr lang="en-US" sz="9600" dirty="0" smtClean="0"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Char char="§"/>
            </a:pPr>
            <a:endParaRPr lang="en-US" sz="9600" dirty="0" smtClean="0"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SzPct val="110000"/>
              <a:buFont typeface="Wingdings" pitchFamily="2" charset="2"/>
              <a:buChar char="§"/>
            </a:pPr>
            <a:endParaRPr lang="en-US" sz="9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25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42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6248401" y="802640"/>
            <a:ext cx="2688772" cy="4615543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141288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PLANKTON MODELS</a:t>
            </a:r>
            <a:endParaRPr lang="en-US" sz="32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135890" y="827932"/>
            <a:ext cx="6620510" cy="4124325"/>
          </a:xfrm>
          <a:noFill/>
          <a:effectLst>
            <a:softEdge rad="127000"/>
          </a:effectLst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Evaluation Topics (algal bloom metrics)</a:t>
            </a:r>
          </a:p>
          <a:p>
            <a:pPr marL="576263" lvl="1" indent="-34766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Marine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algal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blooms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 marL="576263" lvl="1" indent="-34766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Nitrogen (N)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loading via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-fixation</a:t>
            </a:r>
          </a:p>
          <a:p>
            <a:pPr marL="576263" lvl="1" indent="-34766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Freshwater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bloom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magnitude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400" dirty="0">
                <a:latin typeface="Calibri" pitchFamily="34" charset="0"/>
                <a:cs typeface="Calibri" pitchFamily="34" charset="0"/>
              </a:rPr>
            </a:br>
            <a:r>
              <a:rPr lang="en-US" sz="2200" dirty="0">
                <a:latin typeface="Calibri" pitchFamily="34" charset="0"/>
                <a:cs typeface="Calibri" pitchFamily="34" charset="0"/>
              </a:rPr>
              <a:t>(chlorophyll-a maximum/dissolved oxygen </a:t>
            </a:r>
            <a:r>
              <a:rPr lang="en-US" sz="2200" dirty="0" smtClean="0">
                <a:latin typeface="Calibri" pitchFamily="34" charset="0"/>
                <a:cs typeface="Calibri" pitchFamily="34" charset="0"/>
              </a:rPr>
              <a:t>minimum)</a:t>
            </a:r>
          </a:p>
          <a:p>
            <a:pPr marL="576263" lvl="1" indent="-34766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Freshwater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bloom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duration</a:t>
            </a:r>
          </a:p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Evaluation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Method</a:t>
            </a:r>
          </a:p>
          <a:p>
            <a:pPr marL="512763" lvl="1"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ea typeface="+mn-ea"/>
                <a:cs typeface="Calibri" pitchFamily="34" charset="0"/>
              </a:rPr>
              <a:t>Regression models based on water age</a:t>
            </a:r>
          </a:p>
          <a:p>
            <a:pPr marL="576263" lvl="1" indent="-347663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pPr lvl="1"/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5487" y="736492"/>
            <a:ext cx="2482215" cy="2098185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26"/>
          <a:stretch>
            <a:fillRect/>
          </a:stretch>
        </p:blipFill>
        <p:spPr>
          <a:xfrm>
            <a:off x="6357257" y="2921533"/>
            <a:ext cx="2482365" cy="2268052"/>
          </a:xfrm>
          <a:prstGeom prst="rect">
            <a:avLst/>
          </a:prstGeom>
          <a:ln>
            <a:noFill/>
          </a:ln>
        </p:spPr>
      </p:pic>
      <p:sp>
        <p:nvSpPr>
          <p:cNvPr id="7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26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62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 bwMode="auto">
          <a:xfrm>
            <a:off x="0" y="141514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PLANKTON MODELS</a:t>
            </a:r>
            <a:endParaRPr lang="en-US" sz="32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9740" y="1161584"/>
            <a:ext cx="7799738" cy="218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600"/>
              </a:spcAft>
            </a:pPr>
            <a:r>
              <a:rPr lang="en-US" sz="3000" b="1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Preliminary Results</a:t>
            </a:r>
            <a:endParaRPr lang="en-US" sz="3000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512763" lvl="1" indent="-285750" fontAlgn="base">
              <a:spcBef>
                <a:spcPct val="2000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80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Preliminary results are inconclusive</a:t>
            </a:r>
          </a:p>
          <a:p>
            <a:pPr marL="512763" lvl="1" indent="-285750" fontAlgn="base">
              <a:spcBef>
                <a:spcPct val="2000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280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Evaluation and analysis is ongoing</a:t>
            </a:r>
          </a:p>
          <a:p>
            <a:pPr marL="512763" lvl="1" indent="-285750" fontAlgn="base">
              <a:spcBef>
                <a:spcPct val="2000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endParaRPr lang="en-US" sz="2000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27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65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71463"/>
            <a:ext cx="9144000" cy="609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WATER QUALITY EVALUATION</a:t>
            </a:r>
            <a:endParaRPr lang="en-US" sz="32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543697" y="1220788"/>
            <a:ext cx="8340811" cy="29511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Evaluation Topics </a:t>
            </a:r>
          </a:p>
          <a:p>
            <a:pPr lvl="1">
              <a:buSzPct val="120000"/>
              <a:buFont typeface="Wingdings" pitchFamily="2" charset="2"/>
              <a:buChar char="§"/>
            </a:pPr>
            <a:r>
              <a:rPr lang="en-US" sz="2300" dirty="0" smtClean="0">
                <a:latin typeface="Calibri" pitchFamily="34" charset="0"/>
                <a:cs typeface="Calibri" pitchFamily="34" charset="0"/>
              </a:rPr>
              <a:t>Chlorophyll-a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(for comparison to plankton empirical model)</a:t>
            </a:r>
          </a:p>
          <a:p>
            <a:pPr lvl="1">
              <a:buSzPct val="120000"/>
              <a:buFont typeface="Wingdings" pitchFamily="2" charset="2"/>
              <a:buChar char="§"/>
            </a:pPr>
            <a:r>
              <a:rPr lang="en-US" sz="2300" dirty="0" smtClean="0">
                <a:latin typeface="Calibri" pitchFamily="34" charset="0"/>
                <a:cs typeface="Calibri" pitchFamily="34" charset="0"/>
              </a:rPr>
              <a:t>Dissolved Oxygen </a:t>
            </a:r>
            <a:r>
              <a:rPr lang="en-US" sz="2300" dirty="0">
                <a:latin typeface="Calibri" pitchFamily="34" charset="0"/>
                <a:cs typeface="Calibri" pitchFamily="34" charset="0"/>
              </a:rPr>
              <a:t>(relative to TMDL)</a:t>
            </a:r>
          </a:p>
          <a:p>
            <a:pPr>
              <a:buNone/>
            </a:pPr>
            <a:r>
              <a:rPr lang="en-US" sz="2400" b="1" dirty="0">
                <a:latin typeface="Calibri" pitchFamily="34" charset="0"/>
                <a:cs typeface="Calibri" pitchFamily="34" charset="0"/>
              </a:rPr>
              <a:t>Evaluation Method</a:t>
            </a:r>
          </a:p>
          <a:p>
            <a:pPr lvl="1">
              <a:buSzPct val="120000"/>
              <a:buFont typeface="Wingdings" pitchFamily="2" charset="2"/>
              <a:buChar char="§"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EFDC Model</a:t>
            </a:r>
          </a:p>
          <a:p>
            <a:pPr lvl="1">
              <a:buSzPct val="120000"/>
              <a:buFont typeface="Wingdings" pitchFamily="2" charset="2"/>
              <a:buChar char="§"/>
            </a:pPr>
            <a:r>
              <a:rPr lang="en-US" sz="2300" dirty="0">
                <a:latin typeface="Calibri" pitchFamily="34" charset="0"/>
                <a:cs typeface="Calibri" pitchFamily="34" charset="0"/>
              </a:rPr>
              <a:t>CE-QUAL-ICM Model</a:t>
            </a:r>
          </a:p>
          <a:p>
            <a:pPr lvl="1"/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28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79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759200" y="386080"/>
            <a:ext cx="5384800" cy="975360"/>
          </a:xfrm>
          <a:prstGeom prst="rect">
            <a:avLst/>
          </a:prstGeom>
          <a:noFill/>
        </p:spPr>
        <p:txBody>
          <a:bodyPr anchor="t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6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EFDC-CEQUAL-ICM  Model Mesh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87468" y="902376"/>
            <a:ext cx="4514852" cy="4655144"/>
          </a:xfrm>
          <a:prstGeom prst="rect">
            <a:avLst/>
          </a:prstGeom>
          <a:noFill/>
          <a:effectLst>
            <a:softEdge rad="127000"/>
          </a:effectLst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Arial" pitchFamily="34" charset="0"/>
              <a:buChar char="►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75000"/>
              <a:buFont typeface="Wingdings 3" pitchFamily="18" charset="2"/>
              <a:buChar char="w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smtClean="0">
                <a:latin typeface="Calibri" pitchFamily="34" charset="0"/>
                <a:ea typeface="Tahoma" pitchFamily="34" charset="0"/>
                <a:cs typeface="Calibri" pitchFamily="34" charset="0"/>
              </a:rPr>
              <a:t>Model conditions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2,707 cells, 6 vertical layers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Model output variables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Water surface elevation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Velocity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Salinity</a:t>
            </a:r>
            <a:endParaRPr lang="en-US" sz="21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EFDC output delivered to CEQUAL-ICM </a:t>
            </a:r>
            <a:r>
              <a:rPr lang="en-US" sz="2100" dirty="0">
                <a:latin typeface="Calibri" pitchFamily="34" charset="0"/>
                <a:cs typeface="Calibri" pitchFamily="34" charset="0"/>
              </a:rPr>
              <a:t>water quality model </a:t>
            </a:r>
            <a:endParaRPr lang="en-US" sz="21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100" dirty="0" smtClean="0">
                <a:latin typeface="Calibri" pitchFamily="34" charset="0"/>
                <a:cs typeface="Calibri" pitchFamily="34" charset="0"/>
              </a:rPr>
              <a:t>Model is calibrated and alternative runs are in-progress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600" dirty="0" smtClean="0">
              <a:latin typeface="Calibri" pitchFamily="34" charset="0"/>
              <a:cs typeface="Calibri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22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905" y="202174"/>
            <a:ext cx="3733800" cy="5617579"/>
            <a:chOff x="5410200" y="907728"/>
            <a:chExt cx="3733800" cy="5617579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907728"/>
              <a:ext cx="3733800" cy="5617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781800" y="192910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Century Gothic" pitchFamily="34" charset="0"/>
                </a:rPr>
                <a:t>AIWW</a:t>
              </a:r>
              <a:endParaRPr lang="en-US" sz="1200" b="1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01000" y="28956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Century Gothic" pitchFamily="34" charset="0"/>
                </a:rPr>
                <a:t>Atlantic Ocean</a:t>
              </a:r>
              <a:endParaRPr lang="en-US" sz="1200" b="1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638800" y="3157210"/>
              <a:ext cx="125125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Century Gothic" pitchFamily="34" charset="0"/>
                </a:rPr>
                <a:t>St. Johns River</a:t>
              </a:r>
              <a:endParaRPr lang="en-US" sz="1200" b="1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258050" y="5105400"/>
              <a:ext cx="901391" cy="4572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Century Gothic" pitchFamily="34" charset="0"/>
                </a:rPr>
                <a:t>Crescent Lake</a:t>
              </a:r>
              <a:endParaRPr lang="en-US" sz="1200" b="1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47084" y="5943600"/>
              <a:ext cx="90139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  <a:latin typeface="Century Gothic" pitchFamily="34" charset="0"/>
                </a:rPr>
                <a:t>Lake George</a:t>
              </a:r>
              <a:endParaRPr lang="en-US" sz="1200" b="1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  <p:sp>
        <p:nvSpPr>
          <p:cNvPr id="11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29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762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2b copy_OVER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038"/>
            <a:ext cx="9144000" cy="722312"/>
          </a:xfrm>
          <a:noFill/>
        </p:spPr>
        <p:txBody>
          <a:bodyPr anchor="t"/>
          <a:lstStyle/>
          <a:p>
            <a:r>
              <a:rPr lang="en-US" dirty="0" smtClean="0">
                <a:solidFill>
                  <a:schemeClr val="tx1"/>
                </a:solidFill>
                <a:latin typeface="Century Gothic" pitchFamily="34" charset="0"/>
              </a:rPr>
              <a:t>STUDY OVERVIEW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68086" y="1075190"/>
            <a:ext cx="8229600" cy="5258315"/>
          </a:xfrm>
        </p:spPr>
        <p:txBody>
          <a:bodyPr/>
          <a:lstStyle/>
          <a:p>
            <a:pPr marL="514350" indent="-514350"/>
            <a:r>
              <a:rPr lang="en-US" b="1" dirty="0" smtClean="0">
                <a:latin typeface="Calibri" pitchFamily="34" charset="0"/>
                <a:cs typeface="Calibri" pitchFamily="34" charset="0"/>
              </a:rPr>
              <a:t>Jacksonville Harbor is located in Duval County beginning at the mouth of the St. Johns River where it joins the Atlantic Ocean</a:t>
            </a:r>
          </a:p>
          <a:p>
            <a:pPr marL="514350" indent="-514350"/>
            <a:r>
              <a:rPr lang="en-US" b="1" dirty="0" smtClean="0">
                <a:latin typeface="Calibri" pitchFamily="34" charset="0"/>
                <a:cs typeface="Calibri" pitchFamily="34" charset="0"/>
              </a:rPr>
              <a:t>The harbor provides access to deep draft vessel traffic using terminal facilities located in the </a:t>
            </a:r>
            <a:br>
              <a:rPr lang="en-US" b="1" dirty="0" smtClean="0">
                <a:latin typeface="Calibri" pitchFamily="34" charset="0"/>
                <a:cs typeface="Calibri" pitchFamily="34" charset="0"/>
              </a:rPr>
            </a:br>
            <a:r>
              <a:rPr lang="en-US" b="1" dirty="0" smtClean="0">
                <a:latin typeface="Calibri" pitchFamily="34" charset="0"/>
                <a:cs typeface="Calibri" pitchFamily="34" charset="0"/>
              </a:rPr>
              <a:t>City of Jacksonvill</a:t>
            </a:r>
            <a:r>
              <a:rPr lang="en-US" b="1" dirty="0" smtClean="0"/>
              <a:t>e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marL="514350" indent="-514350">
              <a:buNone/>
            </a:pPr>
            <a:endParaRPr lang="en-US" b="1" strike="sngStrike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5972175"/>
            <a:ext cx="9144000" cy="885825"/>
            <a:chOff x="0" y="5972175"/>
            <a:chExt cx="9144000" cy="885825"/>
          </a:xfrm>
        </p:grpSpPr>
        <p:pic>
          <p:nvPicPr>
            <p:cNvPr id="11" name="Picture 47" descr="USACE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56600" y="5972175"/>
              <a:ext cx="758825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49"/>
            <p:cNvSpPr>
              <a:spLocks noChangeArrowheads="1"/>
            </p:cNvSpPr>
            <p:nvPr/>
          </p:nvSpPr>
          <p:spPr bwMode="auto">
            <a:xfrm>
              <a:off x="0" y="6537325"/>
              <a:ext cx="9144000" cy="32067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4" name="Rectangle 50"/>
            <p:cNvSpPr>
              <a:spLocks noChangeArrowheads="1"/>
            </p:cNvSpPr>
            <p:nvPr/>
          </p:nvSpPr>
          <p:spPr bwMode="auto">
            <a:xfrm>
              <a:off x="0" y="6540685"/>
              <a:ext cx="3781425" cy="252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 Box 51"/>
            <p:cNvSpPr txBox="1">
              <a:spLocks noChangeArrowheads="1"/>
            </p:cNvSpPr>
            <p:nvPr/>
          </p:nvSpPr>
          <p:spPr bwMode="auto">
            <a:xfrm>
              <a:off x="4105275" y="6591300"/>
              <a:ext cx="5038725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16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3</a:t>
            </a:fld>
            <a:endParaRPr lang="en-US" sz="900" b="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86861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PRELIMINARY RESULTS SUMMARY</a:t>
            </a:r>
            <a:endParaRPr lang="en-US" sz="3600" b="1" dirty="0"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825" y="1144172"/>
            <a:ext cx="8058031" cy="4006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SzPct val="120000"/>
              <a:buFont typeface="Wingdings" pitchFamily="2" charset="2"/>
              <a:buChar char="§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Circulation model effectively simulates water movement, elevation </a:t>
            </a:r>
            <a:br>
              <a:rPr lang="en-US" sz="20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and salinity</a:t>
            </a:r>
          </a:p>
          <a:p>
            <a:pPr marL="285750" indent="-285750">
              <a:spcAft>
                <a:spcPts val="800"/>
              </a:spcAft>
              <a:buSzPct val="120000"/>
              <a:buFont typeface="Wingdings" pitchFamily="2" charset="2"/>
              <a:buChar char="§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The ecological models indicate some effects with study alternatives (including the no action alternative)</a:t>
            </a:r>
          </a:p>
          <a:p>
            <a:pPr marL="285750" indent="-285750">
              <a:spcAft>
                <a:spcPts val="800"/>
              </a:spcAft>
              <a:buSzPct val="120000"/>
              <a:buFont typeface="Wingdings" pitchFamily="2" charset="2"/>
              <a:buChar char="§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Preliminary effects appear greatest for SAV and wetlands</a:t>
            </a:r>
          </a:p>
          <a:p>
            <a:pPr marL="285750" indent="-285750">
              <a:spcAft>
                <a:spcPts val="800"/>
              </a:spcAft>
              <a:buSzPct val="120000"/>
              <a:buFont typeface="Wingdings" pitchFamily="2" charset="2"/>
              <a:buChar char="§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Effects due to sea level rise and water withdrawal at 50-year horizon generally exceed initial effects of any study alternative</a:t>
            </a:r>
          </a:p>
          <a:p>
            <a:pPr marL="285750" indent="-285750">
              <a:spcAft>
                <a:spcPts val="800"/>
              </a:spcAft>
              <a:buSzPct val="120000"/>
              <a:buFont typeface="Wingdings" pitchFamily="2" charset="2"/>
              <a:buChar char="§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Additional alternative simulations and analysis are underway </a:t>
            </a:r>
            <a:br>
              <a:rPr lang="en-US" sz="20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or planned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30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661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10886" y="664028"/>
            <a:ext cx="9144000" cy="2852057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JACKSONVILLE HARBOR DEEPENING STUDY</a:t>
            </a:r>
            <a:b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WEBSITE</a:t>
            </a:r>
            <a: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sz="2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  <a:hlinkClick r:id="rId3"/>
              </a:rPr>
              <a:t>WWW.SAJ.USACE.ARMY.MIL</a:t>
            </a:r>
            <a: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</a:br>
            <a:endParaRPr lang="en-US" sz="2400" b="1" dirty="0">
              <a:solidFill>
                <a:srgbClr val="FF0000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47" descr="USAC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31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8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2b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5527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Century Gothic" pitchFamily="34" charset="0"/>
                <a:cs typeface="Calibri" pitchFamily="34" charset="0"/>
              </a:rPr>
              <a:t>QUESTIONS?</a:t>
            </a:r>
            <a:endParaRPr lang="en-US" sz="4400" b="1" dirty="0">
              <a:solidFill>
                <a:srgbClr val="0070C0"/>
              </a:solidFill>
              <a:latin typeface="Century Gothic" pitchFamily="34" charset="0"/>
              <a:cs typeface="Calibri" pitchFamily="34" charset="0"/>
            </a:endParaRPr>
          </a:p>
        </p:txBody>
      </p:sp>
      <p:pic>
        <p:nvPicPr>
          <p:cNvPr id="11" name="Picture 47" descr="USAC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3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4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6101633"/>
            <a:ext cx="31759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Certain photos courtesy of the St. Johns River Water Management District and JAXPORT.</a:t>
            </a:r>
            <a:endParaRPr lang="en-US" sz="1100" i="1" dirty="0"/>
          </a:p>
        </p:txBody>
      </p:sp>
      <p:sp>
        <p:nvSpPr>
          <p:cNvPr id="133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32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8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200400"/>
            <a:ext cx="9144000" cy="547687"/>
          </a:xfrm>
          <a:effectLst>
            <a:outerShdw dist="35921" dir="2700000" algn="ctr" rotWithShape="0">
              <a:srgbClr val="000026"/>
            </a:outerShdw>
          </a:effectLst>
        </p:spPr>
        <p:txBody>
          <a:bodyPr/>
          <a:lstStyle/>
          <a:p>
            <a:pPr>
              <a:defRPr/>
            </a:pPr>
            <a:r>
              <a:rPr lang="en-US" sz="3600" b="1" dirty="0"/>
              <a:t/>
            </a:r>
            <a:br>
              <a:rPr lang="en-US" sz="3600" b="1" dirty="0"/>
            </a:br>
            <a:endParaRPr lang="en-US" b="1" dirty="0">
              <a:solidFill>
                <a:srgbClr val="FAFD00"/>
              </a:solidFill>
            </a:endParaRPr>
          </a:p>
        </p:txBody>
      </p:sp>
      <p:pic>
        <p:nvPicPr>
          <p:cNvPr id="27650" name="Picture 5" descr="SAMEbackground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198306" y="290872"/>
            <a:ext cx="5211602" cy="144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 dirty="0" smtClean="0">
                <a:latin typeface="Century Gothic" pitchFamily="34" charset="0"/>
                <a:cs typeface="Tahoma" pitchFamily="34" charset="0"/>
              </a:rPr>
              <a:t>JACKSONVILLE HARBOR STUDY </a:t>
            </a:r>
          </a:p>
          <a:p>
            <a:r>
              <a:rPr lang="en-US" sz="3600" b="1" dirty="0" smtClean="0">
                <a:latin typeface="Century Gothic" pitchFamily="34" charset="0"/>
                <a:cs typeface="Tahoma" pitchFamily="34" charset="0"/>
              </a:rPr>
              <a:t>AREA</a:t>
            </a:r>
            <a:endParaRPr lang="en-US" sz="3600" b="1" dirty="0">
              <a:latin typeface="Century Gothic" pitchFamily="34" charset="0"/>
              <a:cs typeface="Tahoma" pitchFamily="34" charset="0"/>
            </a:endParaRPr>
          </a:p>
        </p:txBody>
      </p:sp>
      <p:sp>
        <p:nvSpPr>
          <p:cNvPr id="27653" name="Text Box 48"/>
          <p:cNvSpPr txBox="1">
            <a:spLocks noChangeArrowheads="1"/>
          </p:cNvSpPr>
          <p:nvPr/>
        </p:nvSpPr>
        <p:spPr bwMode="auto">
          <a:xfrm>
            <a:off x="6962775" y="4745038"/>
            <a:ext cx="5651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solidFill>
                  <a:schemeClr val="accent1">
                    <a:lumMod val="90000"/>
                  </a:schemeClr>
                </a:solidFill>
                <a:latin typeface="Tw Cen MT" pitchFamily="34" charset="0"/>
              </a:rPr>
              <a:t>MILE</a:t>
            </a:r>
            <a:br>
              <a:rPr lang="en-US" sz="1100" b="1" dirty="0">
                <a:solidFill>
                  <a:schemeClr val="accent1">
                    <a:lumMod val="90000"/>
                  </a:schemeClr>
                </a:solidFill>
                <a:latin typeface="Tw Cen MT" pitchFamily="34" charset="0"/>
              </a:rPr>
            </a:br>
            <a:r>
              <a:rPr lang="en-US" sz="1100" b="1" dirty="0">
                <a:solidFill>
                  <a:schemeClr val="accent1">
                    <a:lumMod val="90000"/>
                  </a:schemeClr>
                </a:solidFill>
                <a:latin typeface="Tw Cen MT" pitchFamily="34" charset="0"/>
              </a:rPr>
              <a:t>POINT</a:t>
            </a:r>
          </a:p>
        </p:txBody>
      </p:sp>
      <p:sp>
        <p:nvSpPr>
          <p:cNvPr id="27654" name="Text Box 49"/>
          <p:cNvSpPr txBox="1">
            <a:spLocks noChangeArrowheads="1"/>
          </p:cNvSpPr>
          <p:nvPr/>
        </p:nvSpPr>
        <p:spPr bwMode="auto">
          <a:xfrm>
            <a:off x="4014749" y="4106436"/>
            <a:ext cx="6810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solidFill>
                  <a:schemeClr val="accent1">
                    <a:lumMod val="90000"/>
                  </a:schemeClr>
                </a:solidFill>
                <a:latin typeface="Tw Cen MT" pitchFamily="34" charset="0"/>
              </a:rPr>
              <a:t>BLOUNT</a:t>
            </a:r>
            <a:br>
              <a:rPr lang="en-US" sz="1100" b="1" dirty="0">
                <a:solidFill>
                  <a:schemeClr val="accent1">
                    <a:lumMod val="90000"/>
                  </a:schemeClr>
                </a:solidFill>
                <a:latin typeface="Tw Cen MT" pitchFamily="34" charset="0"/>
              </a:rPr>
            </a:br>
            <a:r>
              <a:rPr lang="en-US" sz="1100" b="1" dirty="0">
                <a:solidFill>
                  <a:schemeClr val="accent1">
                    <a:lumMod val="90000"/>
                  </a:schemeClr>
                </a:solidFill>
                <a:latin typeface="Tw Cen MT" pitchFamily="34" charset="0"/>
              </a:rPr>
              <a:t>ISLAND</a:t>
            </a:r>
          </a:p>
        </p:txBody>
      </p:sp>
      <p:sp>
        <p:nvSpPr>
          <p:cNvPr id="27656" name="Text Box 51"/>
          <p:cNvSpPr txBox="1">
            <a:spLocks noChangeArrowheads="1"/>
          </p:cNvSpPr>
          <p:nvPr/>
        </p:nvSpPr>
        <p:spPr bwMode="auto">
          <a:xfrm>
            <a:off x="8339138" y="4765675"/>
            <a:ext cx="804862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solidFill>
                  <a:schemeClr val="accent1">
                    <a:lumMod val="90000"/>
                  </a:schemeClr>
                </a:solidFill>
                <a:latin typeface="Tw Cen MT" pitchFamily="34" charset="0"/>
              </a:rPr>
              <a:t>MAYPORT</a:t>
            </a:r>
            <a:br>
              <a:rPr lang="en-US" sz="1100" b="1" dirty="0">
                <a:solidFill>
                  <a:schemeClr val="accent1">
                    <a:lumMod val="90000"/>
                  </a:schemeClr>
                </a:solidFill>
                <a:latin typeface="Tw Cen MT" pitchFamily="34" charset="0"/>
              </a:rPr>
            </a:br>
            <a:r>
              <a:rPr lang="en-US" sz="1100" b="1" dirty="0">
                <a:solidFill>
                  <a:schemeClr val="accent1">
                    <a:lumMod val="90000"/>
                  </a:schemeClr>
                </a:solidFill>
                <a:latin typeface="Tw Cen MT" pitchFamily="34" charset="0"/>
              </a:rPr>
              <a:t>NAVAL</a:t>
            </a:r>
            <a:br>
              <a:rPr lang="en-US" sz="1100" b="1" dirty="0">
                <a:solidFill>
                  <a:schemeClr val="accent1">
                    <a:lumMod val="90000"/>
                  </a:schemeClr>
                </a:solidFill>
                <a:latin typeface="Tw Cen MT" pitchFamily="34" charset="0"/>
              </a:rPr>
            </a:br>
            <a:r>
              <a:rPr lang="en-US" sz="1100" b="1" dirty="0">
                <a:solidFill>
                  <a:schemeClr val="accent1">
                    <a:lumMod val="90000"/>
                  </a:schemeClr>
                </a:solidFill>
                <a:latin typeface="Tw Cen MT" pitchFamily="34" charset="0"/>
              </a:rPr>
              <a:t>STATION</a:t>
            </a:r>
          </a:p>
        </p:txBody>
      </p:sp>
      <p:sp>
        <p:nvSpPr>
          <p:cNvPr id="27657" name="Text Box 52"/>
          <p:cNvSpPr txBox="1">
            <a:spLocks noChangeArrowheads="1"/>
          </p:cNvSpPr>
          <p:nvPr/>
        </p:nvSpPr>
        <p:spPr bwMode="auto">
          <a:xfrm>
            <a:off x="3787815" y="5837508"/>
            <a:ext cx="8350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90000"/>
                  </a:schemeClr>
                </a:solidFill>
                <a:latin typeface="Tw Cen MT" pitchFamily="34" charset="0"/>
              </a:rPr>
              <a:t>MILL COVE</a:t>
            </a:r>
          </a:p>
        </p:txBody>
      </p:sp>
      <p:sp>
        <p:nvSpPr>
          <p:cNvPr id="27658" name="Text Box 53"/>
          <p:cNvSpPr txBox="1">
            <a:spLocks noChangeArrowheads="1"/>
          </p:cNvSpPr>
          <p:nvPr/>
        </p:nvSpPr>
        <p:spPr bwMode="auto">
          <a:xfrm>
            <a:off x="5470525" y="4941888"/>
            <a:ext cx="12763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b="1" dirty="0">
                <a:solidFill>
                  <a:schemeClr val="accent1">
                    <a:lumMod val="90000"/>
                  </a:schemeClr>
                </a:solidFill>
                <a:latin typeface="Tw Cen MT" pitchFamily="34" charset="0"/>
              </a:rPr>
              <a:t>BUCK</a:t>
            </a:r>
            <a:br>
              <a:rPr lang="en-US" sz="1100" b="1" dirty="0">
                <a:solidFill>
                  <a:schemeClr val="accent1">
                    <a:lumMod val="90000"/>
                  </a:schemeClr>
                </a:solidFill>
                <a:latin typeface="Tw Cen MT" pitchFamily="34" charset="0"/>
              </a:rPr>
            </a:br>
            <a:r>
              <a:rPr lang="en-US" sz="1100" b="1" dirty="0">
                <a:solidFill>
                  <a:schemeClr val="accent1">
                    <a:lumMod val="90000"/>
                  </a:schemeClr>
                </a:solidFill>
                <a:latin typeface="Tw Cen MT" pitchFamily="34" charset="0"/>
              </a:rPr>
              <a:t>ISLAND</a:t>
            </a:r>
          </a:p>
        </p:txBody>
      </p:sp>
      <p:sp>
        <p:nvSpPr>
          <p:cNvPr id="27661" name="Freeform 26"/>
          <p:cNvSpPr>
            <a:spLocks/>
          </p:cNvSpPr>
          <p:nvPr/>
        </p:nvSpPr>
        <p:spPr bwMode="auto">
          <a:xfrm>
            <a:off x="5151438" y="4478338"/>
            <a:ext cx="3733800" cy="904875"/>
          </a:xfrm>
          <a:custGeom>
            <a:avLst/>
            <a:gdLst>
              <a:gd name="T0" fmla="*/ 0 w 2352"/>
              <a:gd name="T1" fmla="*/ 2147483647 h 570"/>
              <a:gd name="T2" fmla="*/ 2147483647 w 2352"/>
              <a:gd name="T3" fmla="*/ 2147483647 h 570"/>
              <a:gd name="T4" fmla="*/ 2147483647 w 2352"/>
              <a:gd name="T5" fmla="*/ 2147483647 h 570"/>
              <a:gd name="T6" fmla="*/ 2147483647 w 2352"/>
              <a:gd name="T7" fmla="*/ 2147483647 h 570"/>
              <a:gd name="T8" fmla="*/ 2147483647 w 2352"/>
              <a:gd name="T9" fmla="*/ 2147483647 h 570"/>
              <a:gd name="T10" fmla="*/ 2147483647 w 2352"/>
              <a:gd name="T11" fmla="*/ 2147483647 h 570"/>
              <a:gd name="T12" fmla="*/ 2147483647 w 2352"/>
              <a:gd name="T13" fmla="*/ 2147483647 h 570"/>
              <a:gd name="T14" fmla="*/ 2147483647 w 2352"/>
              <a:gd name="T15" fmla="*/ 2147483647 h 570"/>
              <a:gd name="T16" fmla="*/ 2147483647 w 2352"/>
              <a:gd name="T17" fmla="*/ 2147483647 h 5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52"/>
              <a:gd name="T28" fmla="*/ 0 h 570"/>
              <a:gd name="T29" fmla="*/ 2352 w 2352"/>
              <a:gd name="T30" fmla="*/ 570 h 57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352" h="570">
                <a:moveTo>
                  <a:pt x="0" y="281"/>
                </a:moveTo>
                <a:cubicBezTo>
                  <a:pt x="65" y="321"/>
                  <a:pt x="130" y="362"/>
                  <a:pt x="246" y="353"/>
                </a:cubicBezTo>
                <a:cubicBezTo>
                  <a:pt x="362" y="344"/>
                  <a:pt x="568" y="211"/>
                  <a:pt x="696" y="227"/>
                </a:cubicBezTo>
                <a:cubicBezTo>
                  <a:pt x="824" y="243"/>
                  <a:pt x="914" y="392"/>
                  <a:pt x="1014" y="449"/>
                </a:cubicBezTo>
                <a:cubicBezTo>
                  <a:pt x="1114" y="506"/>
                  <a:pt x="1208" y="570"/>
                  <a:pt x="1296" y="569"/>
                </a:cubicBezTo>
                <a:cubicBezTo>
                  <a:pt x="1384" y="568"/>
                  <a:pt x="1477" y="511"/>
                  <a:pt x="1542" y="443"/>
                </a:cubicBezTo>
                <a:cubicBezTo>
                  <a:pt x="1607" y="375"/>
                  <a:pt x="1630" y="233"/>
                  <a:pt x="1686" y="161"/>
                </a:cubicBezTo>
                <a:cubicBezTo>
                  <a:pt x="1742" y="89"/>
                  <a:pt x="1767" y="22"/>
                  <a:pt x="1878" y="11"/>
                </a:cubicBezTo>
                <a:cubicBezTo>
                  <a:pt x="1989" y="0"/>
                  <a:pt x="2272" y="81"/>
                  <a:pt x="2352" y="95"/>
                </a:cubicBezTo>
              </a:path>
            </a:pathLst>
          </a:custGeom>
          <a:noFill/>
          <a:ln w="25400" cap="flat">
            <a:solidFill>
              <a:srgbClr val="00FFFF"/>
            </a:solidFill>
            <a:prstDash val="lgDash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7662" name="Text Box 8"/>
          <p:cNvSpPr txBox="1">
            <a:spLocks noChangeArrowheads="1"/>
          </p:cNvSpPr>
          <p:nvPr/>
        </p:nvSpPr>
        <p:spPr bwMode="auto">
          <a:xfrm rot="-778564">
            <a:off x="4162425" y="4768850"/>
            <a:ext cx="1306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00FFFF"/>
                </a:solidFill>
                <a:latin typeface="Tw Cen MT" pitchFamily="34" charset="0"/>
              </a:rPr>
              <a:t>Segment 1</a:t>
            </a:r>
          </a:p>
        </p:txBody>
      </p:sp>
      <p:sp>
        <p:nvSpPr>
          <p:cNvPr id="27663" name="Freeform 25"/>
          <p:cNvSpPr>
            <a:spLocks/>
          </p:cNvSpPr>
          <p:nvPr/>
        </p:nvSpPr>
        <p:spPr bwMode="auto">
          <a:xfrm>
            <a:off x="2328863" y="4252913"/>
            <a:ext cx="1905000" cy="989012"/>
          </a:xfrm>
          <a:custGeom>
            <a:avLst/>
            <a:gdLst>
              <a:gd name="T0" fmla="*/ 0 w 1200"/>
              <a:gd name="T1" fmla="*/ 0 h 623"/>
              <a:gd name="T2" fmla="*/ 2147483647 w 1200"/>
              <a:gd name="T3" fmla="*/ 2147483647 h 623"/>
              <a:gd name="T4" fmla="*/ 2147483647 w 1200"/>
              <a:gd name="T5" fmla="*/ 2147483647 h 623"/>
              <a:gd name="T6" fmla="*/ 2147483647 w 1200"/>
              <a:gd name="T7" fmla="*/ 2147483647 h 623"/>
              <a:gd name="T8" fmla="*/ 2147483647 w 1200"/>
              <a:gd name="T9" fmla="*/ 2147483647 h 6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"/>
              <a:gd name="T16" fmla="*/ 0 h 623"/>
              <a:gd name="T17" fmla="*/ 1200 w 1200"/>
              <a:gd name="T18" fmla="*/ 623 h 6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" h="623">
                <a:moveTo>
                  <a:pt x="0" y="0"/>
                </a:moveTo>
                <a:cubicBezTo>
                  <a:pt x="63" y="16"/>
                  <a:pt x="127" y="32"/>
                  <a:pt x="192" y="84"/>
                </a:cubicBezTo>
                <a:cubicBezTo>
                  <a:pt x="257" y="136"/>
                  <a:pt x="313" y="228"/>
                  <a:pt x="390" y="312"/>
                </a:cubicBezTo>
                <a:cubicBezTo>
                  <a:pt x="467" y="396"/>
                  <a:pt x="519" y="553"/>
                  <a:pt x="654" y="588"/>
                </a:cubicBezTo>
                <a:cubicBezTo>
                  <a:pt x="789" y="623"/>
                  <a:pt x="1109" y="533"/>
                  <a:pt x="1200" y="522"/>
                </a:cubicBezTo>
              </a:path>
            </a:pathLst>
          </a:custGeom>
          <a:noFill/>
          <a:ln w="25400" cap="flat">
            <a:solidFill>
              <a:srgbClr val="00FFFF"/>
            </a:solidFill>
            <a:prstDash val="lgDash"/>
            <a:round/>
            <a:headEnd type="triangle" w="med" len="med"/>
            <a:tailEnd type="non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623762" y="2928652"/>
            <a:ext cx="4583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FFFF"/>
                </a:solidFill>
                <a:latin typeface="Century Gothic" pitchFamily="34" charset="0"/>
              </a:rPr>
              <a:t>FOCUS OF CURRENT STUDY</a:t>
            </a:r>
            <a:endParaRPr lang="en-US" dirty="0">
              <a:solidFill>
                <a:srgbClr val="00FFFF"/>
              </a:solidFill>
              <a:latin typeface="Century Gothic" pitchFamily="34" charset="0"/>
            </a:endParaRPr>
          </a:p>
        </p:txBody>
      </p: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-11150" y="5869314"/>
            <a:ext cx="135321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en-US" sz="900" b="1" dirty="0" smtClean="0">
                <a:solidFill>
                  <a:schemeClr val="bg1"/>
                </a:solidFill>
              </a:rPr>
              <a:t>JPA TALLEYRAND</a:t>
            </a:r>
            <a:endParaRPr lang="en-US" sz="900" b="1" dirty="0">
              <a:solidFill>
                <a:schemeClr val="bg1"/>
              </a:solidFill>
            </a:endParaRPr>
          </a:p>
          <a:p>
            <a:pPr algn="ctr" eaLnBrk="0" hangingPunct="0"/>
            <a:r>
              <a:rPr lang="en-US" sz="900" b="1" dirty="0">
                <a:solidFill>
                  <a:schemeClr val="bg1"/>
                </a:solidFill>
              </a:rPr>
              <a:t>TERMINAL</a:t>
            </a:r>
          </a:p>
        </p:txBody>
      </p:sp>
      <p:sp>
        <p:nvSpPr>
          <p:cNvPr id="33" name="Rectangle 17"/>
          <p:cNvSpPr>
            <a:spLocks noChangeArrowheads="1"/>
          </p:cNvSpPr>
          <p:nvPr/>
        </p:nvSpPr>
        <p:spPr bwMode="auto">
          <a:xfrm>
            <a:off x="15201900" y="3448957"/>
            <a:ext cx="825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chemeClr val="bg1"/>
                </a:solidFill>
              </a:rPr>
              <a:t>MAYPORT</a:t>
            </a:r>
          </a:p>
          <a:p>
            <a:pPr algn="ctr" eaLnBrk="0" hangingPunct="0"/>
            <a:r>
              <a:rPr lang="en-US" sz="1000" b="1" dirty="0">
                <a:solidFill>
                  <a:schemeClr val="bg1"/>
                </a:solidFill>
              </a:rPr>
              <a:t>50’</a:t>
            </a:r>
          </a:p>
        </p:txBody>
      </p:sp>
      <p:sp>
        <p:nvSpPr>
          <p:cNvPr id="34" name="Rectangle 26"/>
          <p:cNvSpPr>
            <a:spLocks noChangeArrowheads="1"/>
          </p:cNvSpPr>
          <p:nvPr/>
        </p:nvSpPr>
        <p:spPr bwMode="auto">
          <a:xfrm>
            <a:off x="14698663" y="2031320"/>
            <a:ext cx="619125" cy="511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900" b="1" dirty="0">
                <a:solidFill>
                  <a:schemeClr val="tx2"/>
                </a:solidFill>
              </a:rPr>
              <a:t>FORT </a:t>
            </a:r>
          </a:p>
          <a:p>
            <a:pPr algn="ctr" eaLnBrk="0" hangingPunct="0"/>
            <a:r>
              <a:rPr lang="en-US" sz="900" b="1" dirty="0">
                <a:solidFill>
                  <a:schemeClr val="tx2"/>
                </a:solidFill>
              </a:rPr>
              <a:t>GEORGE</a:t>
            </a:r>
          </a:p>
          <a:p>
            <a:pPr algn="ctr" eaLnBrk="0" hangingPunct="0"/>
            <a:r>
              <a:rPr lang="en-US" sz="900" b="1" dirty="0">
                <a:solidFill>
                  <a:schemeClr val="tx2"/>
                </a:solidFill>
              </a:rPr>
              <a:t>ISLAND</a:t>
            </a:r>
          </a:p>
        </p:txBody>
      </p:sp>
      <p:sp>
        <p:nvSpPr>
          <p:cNvPr id="37" name="Rectangle 30"/>
          <p:cNvSpPr>
            <a:spLocks noChangeArrowheads="1"/>
          </p:cNvSpPr>
          <p:nvPr/>
        </p:nvSpPr>
        <p:spPr bwMode="auto">
          <a:xfrm>
            <a:off x="1258812" y="3939301"/>
            <a:ext cx="1080425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900" b="1" dirty="0">
                <a:solidFill>
                  <a:schemeClr val="bg1"/>
                </a:solidFill>
              </a:rPr>
              <a:t>OIL TERMINALS</a:t>
            </a:r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3189713" y="3930008"/>
            <a:ext cx="914400" cy="505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900" b="1" dirty="0">
                <a:solidFill>
                  <a:schemeClr val="bg1"/>
                </a:solidFill>
              </a:rPr>
              <a:t>JEA</a:t>
            </a:r>
          </a:p>
          <a:p>
            <a:pPr algn="ctr" eaLnBrk="0" hangingPunct="0"/>
            <a:r>
              <a:rPr lang="en-US" sz="900" b="1" dirty="0">
                <a:solidFill>
                  <a:schemeClr val="bg1"/>
                </a:solidFill>
              </a:rPr>
              <a:t>FUEL </a:t>
            </a:r>
            <a:r>
              <a:rPr lang="en-US" sz="900" b="1" dirty="0" smtClean="0">
                <a:solidFill>
                  <a:schemeClr val="bg1"/>
                </a:solidFill>
              </a:rPr>
              <a:t/>
            </a:r>
            <a:br>
              <a:rPr lang="en-US" sz="900" b="1" dirty="0" smtClean="0">
                <a:solidFill>
                  <a:schemeClr val="bg1"/>
                </a:solidFill>
              </a:rPr>
            </a:br>
            <a:r>
              <a:rPr lang="en-US" sz="900" b="1" dirty="0" smtClean="0">
                <a:solidFill>
                  <a:schemeClr val="bg1"/>
                </a:solidFill>
              </a:rPr>
              <a:t>DOCK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39" name="Rectangle 41"/>
          <p:cNvSpPr>
            <a:spLocks noChangeArrowheads="1"/>
          </p:cNvSpPr>
          <p:nvPr/>
        </p:nvSpPr>
        <p:spPr bwMode="auto">
          <a:xfrm>
            <a:off x="2184377" y="5449130"/>
            <a:ext cx="1558120" cy="5514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chemeClr val="bg1"/>
                </a:solidFill>
              </a:rPr>
              <a:t>BARTRAM ISLAND</a:t>
            </a:r>
          </a:p>
          <a:p>
            <a:pPr algn="ctr" eaLnBrk="0" hangingPunct="0"/>
            <a:r>
              <a:rPr lang="en-US" sz="1000" b="1" dirty="0">
                <a:solidFill>
                  <a:schemeClr val="bg1"/>
                </a:solidFill>
              </a:rPr>
              <a:t>DREDGED MATERIAL </a:t>
            </a:r>
          </a:p>
          <a:p>
            <a:pPr algn="ctr" eaLnBrk="0" hangingPunct="0"/>
            <a:r>
              <a:rPr lang="en-US" sz="1000" b="1" dirty="0">
                <a:solidFill>
                  <a:schemeClr val="bg1"/>
                </a:solidFill>
              </a:rPr>
              <a:t>SITES</a:t>
            </a:r>
          </a:p>
        </p:txBody>
      </p:sp>
      <p:sp>
        <p:nvSpPr>
          <p:cNvPr id="40" name="Rectangle 46"/>
          <p:cNvSpPr>
            <a:spLocks noChangeArrowheads="1"/>
          </p:cNvSpPr>
          <p:nvPr/>
        </p:nvSpPr>
        <p:spPr bwMode="auto">
          <a:xfrm>
            <a:off x="16286163" y="3323545"/>
            <a:ext cx="1331912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100" b="1" dirty="0">
                <a:solidFill>
                  <a:srgbClr val="FFFFFF"/>
                </a:solidFill>
                <a:latin typeface="Tahoma" pitchFamily="34" charset="0"/>
              </a:rPr>
              <a:t>BEACH QUALITY</a:t>
            </a:r>
          </a:p>
          <a:p>
            <a:pPr algn="ctr" eaLnBrk="0" hangingPunct="0"/>
            <a:r>
              <a:rPr lang="en-US" sz="1100" b="1" dirty="0">
                <a:solidFill>
                  <a:srgbClr val="FFFFFF"/>
                </a:solidFill>
                <a:latin typeface="Tahoma" pitchFamily="34" charset="0"/>
              </a:rPr>
              <a:t>DREDGED</a:t>
            </a:r>
          </a:p>
          <a:p>
            <a:pPr algn="ctr" eaLnBrk="0" hangingPunct="0"/>
            <a:r>
              <a:rPr lang="en-US" sz="1100" b="1" dirty="0">
                <a:solidFill>
                  <a:srgbClr val="FFFFFF"/>
                </a:solidFill>
                <a:latin typeface="Tahoma" pitchFamily="34" charset="0"/>
              </a:rPr>
              <a:t> MATERIAL</a:t>
            </a:r>
          </a:p>
          <a:p>
            <a:pPr algn="ctr" eaLnBrk="0" hangingPunct="0"/>
            <a:r>
              <a:rPr lang="en-US" sz="1100" b="1" dirty="0">
                <a:solidFill>
                  <a:srgbClr val="FFFFFF"/>
                </a:solidFill>
                <a:latin typeface="Tahoma" pitchFamily="34" charset="0"/>
              </a:rPr>
              <a:t>PLACEMENT</a:t>
            </a:r>
          </a:p>
        </p:txBody>
      </p:sp>
      <p:sp>
        <p:nvSpPr>
          <p:cNvPr id="41" name="Rectangle 62"/>
          <p:cNvSpPr>
            <a:spLocks noChangeArrowheads="1"/>
          </p:cNvSpPr>
          <p:nvPr/>
        </p:nvSpPr>
        <p:spPr bwMode="auto">
          <a:xfrm>
            <a:off x="483988" y="4241895"/>
            <a:ext cx="1389411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eaLnBrk="0" hangingPunct="0"/>
            <a:r>
              <a:rPr lang="en-US" sz="900" b="1" dirty="0">
                <a:solidFill>
                  <a:schemeClr val="bg1"/>
                </a:solidFill>
              </a:rPr>
              <a:t>U.S. NAVY FUEL DEPOT</a:t>
            </a:r>
          </a:p>
        </p:txBody>
      </p:sp>
      <p:sp>
        <p:nvSpPr>
          <p:cNvPr id="42" name="Rectangle 64"/>
          <p:cNvSpPr>
            <a:spLocks noChangeArrowheads="1"/>
          </p:cNvSpPr>
          <p:nvPr/>
        </p:nvSpPr>
        <p:spPr bwMode="auto">
          <a:xfrm>
            <a:off x="0" y="5118079"/>
            <a:ext cx="1003482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900" b="1" dirty="0" smtClean="0">
                <a:solidFill>
                  <a:schemeClr val="bg1"/>
                </a:solidFill>
              </a:rPr>
              <a:t>OIL TERMINAL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43" name="Rectangle 67"/>
          <p:cNvSpPr>
            <a:spLocks noChangeArrowheads="1"/>
          </p:cNvSpPr>
          <p:nvPr/>
        </p:nvSpPr>
        <p:spPr bwMode="auto">
          <a:xfrm>
            <a:off x="55755" y="5676102"/>
            <a:ext cx="1148962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r" eaLnBrk="0" hangingPunct="0"/>
            <a:r>
              <a:rPr lang="en-US" sz="900" b="1" dirty="0" smtClean="0">
                <a:solidFill>
                  <a:schemeClr val="bg1"/>
                </a:solidFill>
              </a:rPr>
              <a:t>OIL TERMINAL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45" name="Rectangle 77"/>
          <p:cNvSpPr>
            <a:spLocks noChangeArrowheads="1"/>
          </p:cNvSpPr>
          <p:nvPr/>
        </p:nvSpPr>
        <p:spPr bwMode="auto">
          <a:xfrm rot="17832913">
            <a:off x="3494283" y="4576185"/>
            <a:ext cx="858939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en-US" sz="900" b="1" dirty="0" smtClean="0">
                <a:solidFill>
                  <a:schemeClr val="bg1"/>
                </a:solidFill>
              </a:rPr>
              <a:t>JPA TERMINALS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46" name="Rectangle 83"/>
          <p:cNvSpPr>
            <a:spLocks noChangeArrowheads="1"/>
          </p:cNvSpPr>
          <p:nvPr/>
        </p:nvSpPr>
        <p:spPr bwMode="auto">
          <a:xfrm>
            <a:off x="13214350" y="3898220"/>
            <a:ext cx="12842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chemeClr val="tx2"/>
                </a:solidFill>
              </a:rPr>
              <a:t>BUCK ISLAND</a:t>
            </a:r>
          </a:p>
        </p:txBody>
      </p:sp>
      <p:sp>
        <p:nvSpPr>
          <p:cNvPr id="47" name="Rectangle 92"/>
          <p:cNvSpPr>
            <a:spLocks noChangeArrowheads="1"/>
          </p:cNvSpPr>
          <p:nvPr/>
        </p:nvSpPr>
        <p:spPr bwMode="auto">
          <a:xfrm rot="2912116">
            <a:off x="2484770" y="4447039"/>
            <a:ext cx="123579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en-US" sz="900" b="1" dirty="0" smtClean="0">
                <a:solidFill>
                  <a:schemeClr val="bg1"/>
                </a:solidFill>
              </a:rPr>
              <a:t>JPA DAMES POINT TERMINALS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1587006" y="4236717"/>
            <a:ext cx="657923" cy="223767"/>
          </a:xfrm>
          <a:custGeom>
            <a:avLst/>
            <a:gdLst>
              <a:gd name="connsiteX0" fmla="*/ 1850572 w 1850572"/>
              <a:gd name="connsiteY0" fmla="*/ 772886 h 2188028"/>
              <a:gd name="connsiteX1" fmla="*/ 1175657 w 1850572"/>
              <a:gd name="connsiteY1" fmla="*/ 21771 h 2188028"/>
              <a:gd name="connsiteX2" fmla="*/ 903515 w 1850572"/>
              <a:gd name="connsiteY2" fmla="*/ 0 h 2188028"/>
              <a:gd name="connsiteX3" fmla="*/ 141515 w 1850572"/>
              <a:gd name="connsiteY3" fmla="*/ 457200 h 2188028"/>
              <a:gd name="connsiteX4" fmla="*/ 0 w 1850572"/>
              <a:gd name="connsiteY4" fmla="*/ 1175657 h 2188028"/>
              <a:gd name="connsiteX5" fmla="*/ 250372 w 1850572"/>
              <a:gd name="connsiteY5" fmla="*/ 1513114 h 2188028"/>
              <a:gd name="connsiteX6" fmla="*/ 315686 w 1850572"/>
              <a:gd name="connsiteY6" fmla="*/ 1807028 h 2188028"/>
              <a:gd name="connsiteX7" fmla="*/ 228600 w 1850572"/>
              <a:gd name="connsiteY7" fmla="*/ 2188028 h 2188028"/>
              <a:gd name="connsiteX0" fmla="*/ 1175657 w 1175657"/>
              <a:gd name="connsiteY0" fmla="*/ 21771 h 2188028"/>
              <a:gd name="connsiteX1" fmla="*/ 903515 w 1175657"/>
              <a:gd name="connsiteY1" fmla="*/ 0 h 2188028"/>
              <a:gd name="connsiteX2" fmla="*/ 141515 w 1175657"/>
              <a:gd name="connsiteY2" fmla="*/ 457200 h 2188028"/>
              <a:gd name="connsiteX3" fmla="*/ 0 w 1175657"/>
              <a:gd name="connsiteY3" fmla="*/ 1175657 h 2188028"/>
              <a:gd name="connsiteX4" fmla="*/ 250372 w 1175657"/>
              <a:gd name="connsiteY4" fmla="*/ 1513114 h 2188028"/>
              <a:gd name="connsiteX5" fmla="*/ 315686 w 1175657"/>
              <a:gd name="connsiteY5" fmla="*/ 1807028 h 2188028"/>
              <a:gd name="connsiteX6" fmla="*/ 228600 w 1175657"/>
              <a:gd name="connsiteY6" fmla="*/ 2188028 h 2188028"/>
              <a:gd name="connsiteX0" fmla="*/ 903515 w 903515"/>
              <a:gd name="connsiteY0" fmla="*/ 0 h 2188028"/>
              <a:gd name="connsiteX1" fmla="*/ 141515 w 903515"/>
              <a:gd name="connsiteY1" fmla="*/ 457200 h 2188028"/>
              <a:gd name="connsiteX2" fmla="*/ 0 w 903515"/>
              <a:gd name="connsiteY2" fmla="*/ 1175657 h 2188028"/>
              <a:gd name="connsiteX3" fmla="*/ 250372 w 903515"/>
              <a:gd name="connsiteY3" fmla="*/ 1513114 h 2188028"/>
              <a:gd name="connsiteX4" fmla="*/ 315686 w 903515"/>
              <a:gd name="connsiteY4" fmla="*/ 1807028 h 2188028"/>
              <a:gd name="connsiteX5" fmla="*/ 228600 w 903515"/>
              <a:gd name="connsiteY5" fmla="*/ 2188028 h 2188028"/>
              <a:gd name="connsiteX0" fmla="*/ 956928 w 956928"/>
              <a:gd name="connsiteY0" fmla="*/ 0 h 2214735"/>
              <a:gd name="connsiteX1" fmla="*/ 141515 w 956928"/>
              <a:gd name="connsiteY1" fmla="*/ 483907 h 2214735"/>
              <a:gd name="connsiteX2" fmla="*/ 0 w 956928"/>
              <a:gd name="connsiteY2" fmla="*/ 1202364 h 2214735"/>
              <a:gd name="connsiteX3" fmla="*/ 250372 w 956928"/>
              <a:gd name="connsiteY3" fmla="*/ 1539821 h 2214735"/>
              <a:gd name="connsiteX4" fmla="*/ 315686 w 956928"/>
              <a:gd name="connsiteY4" fmla="*/ 1833735 h 2214735"/>
              <a:gd name="connsiteX5" fmla="*/ 228600 w 956928"/>
              <a:gd name="connsiteY5" fmla="*/ 2214735 h 2214735"/>
              <a:gd name="connsiteX0" fmla="*/ 956928 w 956928"/>
              <a:gd name="connsiteY0" fmla="*/ 0 h 2214735"/>
              <a:gd name="connsiteX1" fmla="*/ 782523 w 956928"/>
              <a:gd name="connsiteY1" fmla="*/ 71216 h 2214735"/>
              <a:gd name="connsiteX2" fmla="*/ 141515 w 956928"/>
              <a:gd name="connsiteY2" fmla="*/ 483907 h 2214735"/>
              <a:gd name="connsiteX3" fmla="*/ 0 w 956928"/>
              <a:gd name="connsiteY3" fmla="*/ 1202364 h 2214735"/>
              <a:gd name="connsiteX4" fmla="*/ 250372 w 956928"/>
              <a:gd name="connsiteY4" fmla="*/ 1539821 h 2214735"/>
              <a:gd name="connsiteX5" fmla="*/ 315686 w 956928"/>
              <a:gd name="connsiteY5" fmla="*/ 1833735 h 2214735"/>
              <a:gd name="connsiteX6" fmla="*/ 228600 w 956928"/>
              <a:gd name="connsiteY6" fmla="*/ 2214735 h 2214735"/>
              <a:gd name="connsiteX0" fmla="*/ 956928 w 956928"/>
              <a:gd name="connsiteY0" fmla="*/ 0 h 2214735"/>
              <a:gd name="connsiteX1" fmla="*/ 782523 w 956928"/>
              <a:gd name="connsiteY1" fmla="*/ 71216 h 2214735"/>
              <a:gd name="connsiteX2" fmla="*/ 479849 w 956928"/>
              <a:gd name="connsiteY2" fmla="*/ 231455 h 2214735"/>
              <a:gd name="connsiteX3" fmla="*/ 141515 w 956928"/>
              <a:gd name="connsiteY3" fmla="*/ 483907 h 2214735"/>
              <a:gd name="connsiteX4" fmla="*/ 0 w 956928"/>
              <a:gd name="connsiteY4" fmla="*/ 1202364 h 2214735"/>
              <a:gd name="connsiteX5" fmla="*/ 250372 w 956928"/>
              <a:gd name="connsiteY5" fmla="*/ 1539821 h 2214735"/>
              <a:gd name="connsiteX6" fmla="*/ 315686 w 956928"/>
              <a:gd name="connsiteY6" fmla="*/ 1833735 h 2214735"/>
              <a:gd name="connsiteX7" fmla="*/ 228600 w 956928"/>
              <a:gd name="connsiteY7" fmla="*/ 2214735 h 2214735"/>
              <a:gd name="connsiteX0" fmla="*/ 956928 w 956928"/>
              <a:gd name="connsiteY0" fmla="*/ 0 h 2214735"/>
              <a:gd name="connsiteX1" fmla="*/ 782523 w 956928"/>
              <a:gd name="connsiteY1" fmla="*/ 71216 h 2214735"/>
              <a:gd name="connsiteX2" fmla="*/ 479849 w 956928"/>
              <a:gd name="connsiteY2" fmla="*/ 231455 h 2214735"/>
              <a:gd name="connsiteX3" fmla="*/ 275098 w 956928"/>
              <a:gd name="connsiteY3" fmla="*/ 347184 h 2214735"/>
              <a:gd name="connsiteX4" fmla="*/ 141515 w 956928"/>
              <a:gd name="connsiteY4" fmla="*/ 483907 h 2214735"/>
              <a:gd name="connsiteX5" fmla="*/ 0 w 956928"/>
              <a:gd name="connsiteY5" fmla="*/ 1202364 h 2214735"/>
              <a:gd name="connsiteX6" fmla="*/ 250372 w 956928"/>
              <a:gd name="connsiteY6" fmla="*/ 1539821 h 2214735"/>
              <a:gd name="connsiteX7" fmla="*/ 315686 w 956928"/>
              <a:gd name="connsiteY7" fmla="*/ 1833735 h 2214735"/>
              <a:gd name="connsiteX8" fmla="*/ 228600 w 956928"/>
              <a:gd name="connsiteY8" fmla="*/ 2214735 h 2214735"/>
              <a:gd name="connsiteX0" fmla="*/ 956928 w 956928"/>
              <a:gd name="connsiteY0" fmla="*/ 0 h 2214735"/>
              <a:gd name="connsiteX1" fmla="*/ 782523 w 956928"/>
              <a:gd name="connsiteY1" fmla="*/ 71216 h 2214735"/>
              <a:gd name="connsiteX2" fmla="*/ 479849 w 956928"/>
              <a:gd name="connsiteY2" fmla="*/ 231455 h 2214735"/>
              <a:gd name="connsiteX3" fmla="*/ 275098 w 956928"/>
              <a:gd name="connsiteY3" fmla="*/ 347184 h 2214735"/>
              <a:gd name="connsiteX4" fmla="*/ 141515 w 956928"/>
              <a:gd name="connsiteY4" fmla="*/ 483907 h 2214735"/>
              <a:gd name="connsiteX5" fmla="*/ 52544 w 956928"/>
              <a:gd name="connsiteY5" fmla="*/ 614249 h 2214735"/>
              <a:gd name="connsiteX6" fmla="*/ 0 w 956928"/>
              <a:gd name="connsiteY6" fmla="*/ 1202364 h 2214735"/>
              <a:gd name="connsiteX7" fmla="*/ 250372 w 956928"/>
              <a:gd name="connsiteY7" fmla="*/ 1539821 h 2214735"/>
              <a:gd name="connsiteX8" fmla="*/ 315686 w 956928"/>
              <a:gd name="connsiteY8" fmla="*/ 1833735 h 2214735"/>
              <a:gd name="connsiteX9" fmla="*/ 228600 w 956928"/>
              <a:gd name="connsiteY9" fmla="*/ 2214735 h 2214735"/>
              <a:gd name="connsiteX0" fmla="*/ 966699 w 966699"/>
              <a:gd name="connsiteY0" fmla="*/ 0 h 2214735"/>
              <a:gd name="connsiteX1" fmla="*/ 792294 w 966699"/>
              <a:gd name="connsiteY1" fmla="*/ 71216 h 2214735"/>
              <a:gd name="connsiteX2" fmla="*/ 489620 w 966699"/>
              <a:gd name="connsiteY2" fmla="*/ 231455 h 2214735"/>
              <a:gd name="connsiteX3" fmla="*/ 284869 w 966699"/>
              <a:gd name="connsiteY3" fmla="*/ 347184 h 2214735"/>
              <a:gd name="connsiteX4" fmla="*/ 151286 w 966699"/>
              <a:gd name="connsiteY4" fmla="*/ 483907 h 2214735"/>
              <a:gd name="connsiteX5" fmla="*/ 62315 w 966699"/>
              <a:gd name="connsiteY5" fmla="*/ 614249 h 2214735"/>
              <a:gd name="connsiteX6" fmla="*/ 0 w 966699"/>
              <a:gd name="connsiteY6" fmla="*/ 881314 h 2214735"/>
              <a:gd name="connsiteX7" fmla="*/ 9771 w 966699"/>
              <a:gd name="connsiteY7" fmla="*/ 1202364 h 2214735"/>
              <a:gd name="connsiteX8" fmla="*/ 260143 w 966699"/>
              <a:gd name="connsiteY8" fmla="*/ 1539821 h 2214735"/>
              <a:gd name="connsiteX9" fmla="*/ 325457 w 966699"/>
              <a:gd name="connsiteY9" fmla="*/ 1833735 h 2214735"/>
              <a:gd name="connsiteX10" fmla="*/ 238371 w 966699"/>
              <a:gd name="connsiteY10" fmla="*/ 2214735 h 2214735"/>
              <a:gd name="connsiteX0" fmla="*/ 966699 w 966699"/>
              <a:gd name="connsiteY0" fmla="*/ 0 h 2214735"/>
              <a:gd name="connsiteX1" fmla="*/ 792294 w 966699"/>
              <a:gd name="connsiteY1" fmla="*/ 71216 h 2214735"/>
              <a:gd name="connsiteX2" fmla="*/ 489620 w 966699"/>
              <a:gd name="connsiteY2" fmla="*/ 231455 h 2214735"/>
              <a:gd name="connsiteX3" fmla="*/ 284869 w 966699"/>
              <a:gd name="connsiteY3" fmla="*/ 347184 h 2214735"/>
              <a:gd name="connsiteX4" fmla="*/ 151286 w 966699"/>
              <a:gd name="connsiteY4" fmla="*/ 483907 h 2214735"/>
              <a:gd name="connsiteX5" fmla="*/ 62315 w 966699"/>
              <a:gd name="connsiteY5" fmla="*/ 614249 h 2214735"/>
              <a:gd name="connsiteX6" fmla="*/ 0 w 966699"/>
              <a:gd name="connsiteY6" fmla="*/ 881314 h 2214735"/>
              <a:gd name="connsiteX7" fmla="*/ 63184 w 966699"/>
              <a:gd name="connsiteY7" fmla="*/ 1157854 h 2214735"/>
              <a:gd name="connsiteX8" fmla="*/ 260143 w 966699"/>
              <a:gd name="connsiteY8" fmla="*/ 1539821 h 2214735"/>
              <a:gd name="connsiteX9" fmla="*/ 325457 w 966699"/>
              <a:gd name="connsiteY9" fmla="*/ 1833735 h 2214735"/>
              <a:gd name="connsiteX10" fmla="*/ 238371 w 966699"/>
              <a:gd name="connsiteY10" fmla="*/ 2214735 h 2214735"/>
              <a:gd name="connsiteX0" fmla="*/ 966699 w 966699"/>
              <a:gd name="connsiteY0" fmla="*/ 0 h 2214735"/>
              <a:gd name="connsiteX1" fmla="*/ 792294 w 966699"/>
              <a:gd name="connsiteY1" fmla="*/ 71216 h 2214735"/>
              <a:gd name="connsiteX2" fmla="*/ 489620 w 966699"/>
              <a:gd name="connsiteY2" fmla="*/ 231455 h 2214735"/>
              <a:gd name="connsiteX3" fmla="*/ 284869 w 966699"/>
              <a:gd name="connsiteY3" fmla="*/ 347184 h 2214735"/>
              <a:gd name="connsiteX4" fmla="*/ 151286 w 966699"/>
              <a:gd name="connsiteY4" fmla="*/ 483907 h 2214735"/>
              <a:gd name="connsiteX5" fmla="*/ 62315 w 966699"/>
              <a:gd name="connsiteY5" fmla="*/ 614249 h 2214735"/>
              <a:gd name="connsiteX6" fmla="*/ 0 w 966699"/>
              <a:gd name="connsiteY6" fmla="*/ 881314 h 2214735"/>
              <a:gd name="connsiteX7" fmla="*/ 63184 w 966699"/>
              <a:gd name="connsiteY7" fmla="*/ 1157854 h 2214735"/>
              <a:gd name="connsiteX8" fmla="*/ 269045 w 966699"/>
              <a:gd name="connsiteY8" fmla="*/ 1468603 h 2214735"/>
              <a:gd name="connsiteX9" fmla="*/ 325457 w 966699"/>
              <a:gd name="connsiteY9" fmla="*/ 1833735 h 2214735"/>
              <a:gd name="connsiteX10" fmla="*/ 238371 w 966699"/>
              <a:gd name="connsiteY10" fmla="*/ 2214735 h 2214735"/>
              <a:gd name="connsiteX0" fmla="*/ 966699 w 966699"/>
              <a:gd name="connsiteY0" fmla="*/ 0 h 2145424"/>
              <a:gd name="connsiteX1" fmla="*/ 792294 w 966699"/>
              <a:gd name="connsiteY1" fmla="*/ 71216 h 2145424"/>
              <a:gd name="connsiteX2" fmla="*/ 489620 w 966699"/>
              <a:gd name="connsiteY2" fmla="*/ 231455 h 2145424"/>
              <a:gd name="connsiteX3" fmla="*/ 284869 w 966699"/>
              <a:gd name="connsiteY3" fmla="*/ 347184 h 2145424"/>
              <a:gd name="connsiteX4" fmla="*/ 151286 w 966699"/>
              <a:gd name="connsiteY4" fmla="*/ 483907 h 2145424"/>
              <a:gd name="connsiteX5" fmla="*/ 62315 w 966699"/>
              <a:gd name="connsiteY5" fmla="*/ 614249 h 2145424"/>
              <a:gd name="connsiteX6" fmla="*/ 0 w 966699"/>
              <a:gd name="connsiteY6" fmla="*/ 881314 h 2145424"/>
              <a:gd name="connsiteX7" fmla="*/ 63184 w 966699"/>
              <a:gd name="connsiteY7" fmla="*/ 1157854 h 2145424"/>
              <a:gd name="connsiteX8" fmla="*/ 269045 w 966699"/>
              <a:gd name="connsiteY8" fmla="*/ 1468603 h 2145424"/>
              <a:gd name="connsiteX9" fmla="*/ 325457 w 966699"/>
              <a:gd name="connsiteY9" fmla="*/ 1833735 h 2145424"/>
              <a:gd name="connsiteX10" fmla="*/ 247274 w 966699"/>
              <a:gd name="connsiteY10" fmla="*/ 2145424 h 2145424"/>
              <a:gd name="connsiteX0" fmla="*/ 966699 w 1014849"/>
              <a:gd name="connsiteY0" fmla="*/ 0 h 2145424"/>
              <a:gd name="connsiteX1" fmla="*/ 1014849 w 1014849"/>
              <a:gd name="connsiteY1" fmla="*/ 53411 h 2145424"/>
              <a:gd name="connsiteX2" fmla="*/ 792294 w 1014849"/>
              <a:gd name="connsiteY2" fmla="*/ 71216 h 2145424"/>
              <a:gd name="connsiteX3" fmla="*/ 489620 w 1014849"/>
              <a:gd name="connsiteY3" fmla="*/ 231455 h 2145424"/>
              <a:gd name="connsiteX4" fmla="*/ 284869 w 1014849"/>
              <a:gd name="connsiteY4" fmla="*/ 347184 h 2145424"/>
              <a:gd name="connsiteX5" fmla="*/ 151286 w 1014849"/>
              <a:gd name="connsiteY5" fmla="*/ 483907 h 2145424"/>
              <a:gd name="connsiteX6" fmla="*/ 62315 w 1014849"/>
              <a:gd name="connsiteY6" fmla="*/ 614249 h 2145424"/>
              <a:gd name="connsiteX7" fmla="*/ 0 w 1014849"/>
              <a:gd name="connsiteY7" fmla="*/ 881314 h 2145424"/>
              <a:gd name="connsiteX8" fmla="*/ 63184 w 1014849"/>
              <a:gd name="connsiteY8" fmla="*/ 1157854 h 2145424"/>
              <a:gd name="connsiteX9" fmla="*/ 269045 w 1014849"/>
              <a:gd name="connsiteY9" fmla="*/ 1468603 h 2145424"/>
              <a:gd name="connsiteX10" fmla="*/ 325457 w 1014849"/>
              <a:gd name="connsiteY10" fmla="*/ 1833735 h 2145424"/>
              <a:gd name="connsiteX11" fmla="*/ 247274 w 1014849"/>
              <a:gd name="connsiteY11" fmla="*/ 2145424 h 2145424"/>
              <a:gd name="connsiteX0" fmla="*/ 1014849 w 1014849"/>
              <a:gd name="connsiteY0" fmla="*/ 0 h 2092013"/>
              <a:gd name="connsiteX1" fmla="*/ 792294 w 1014849"/>
              <a:gd name="connsiteY1" fmla="*/ 17805 h 2092013"/>
              <a:gd name="connsiteX2" fmla="*/ 489620 w 1014849"/>
              <a:gd name="connsiteY2" fmla="*/ 178044 h 2092013"/>
              <a:gd name="connsiteX3" fmla="*/ 284869 w 1014849"/>
              <a:gd name="connsiteY3" fmla="*/ 293773 h 2092013"/>
              <a:gd name="connsiteX4" fmla="*/ 151286 w 1014849"/>
              <a:gd name="connsiteY4" fmla="*/ 430496 h 2092013"/>
              <a:gd name="connsiteX5" fmla="*/ 62315 w 1014849"/>
              <a:gd name="connsiteY5" fmla="*/ 560838 h 2092013"/>
              <a:gd name="connsiteX6" fmla="*/ 0 w 1014849"/>
              <a:gd name="connsiteY6" fmla="*/ 827903 h 2092013"/>
              <a:gd name="connsiteX7" fmla="*/ 63184 w 1014849"/>
              <a:gd name="connsiteY7" fmla="*/ 1104443 h 2092013"/>
              <a:gd name="connsiteX8" fmla="*/ 269045 w 1014849"/>
              <a:gd name="connsiteY8" fmla="*/ 1415192 h 2092013"/>
              <a:gd name="connsiteX9" fmla="*/ 325457 w 1014849"/>
              <a:gd name="connsiteY9" fmla="*/ 1780324 h 2092013"/>
              <a:gd name="connsiteX10" fmla="*/ 247274 w 1014849"/>
              <a:gd name="connsiteY10" fmla="*/ 2092013 h 2092013"/>
              <a:gd name="connsiteX0" fmla="*/ 1014849 w 1014849"/>
              <a:gd name="connsiteY0" fmla="*/ 593 h 2092606"/>
              <a:gd name="connsiteX1" fmla="*/ 904683 w 1014849"/>
              <a:gd name="connsiteY1" fmla="*/ 0 h 2092606"/>
              <a:gd name="connsiteX2" fmla="*/ 792294 w 1014849"/>
              <a:gd name="connsiteY2" fmla="*/ 18398 h 2092606"/>
              <a:gd name="connsiteX3" fmla="*/ 489620 w 1014849"/>
              <a:gd name="connsiteY3" fmla="*/ 178637 h 2092606"/>
              <a:gd name="connsiteX4" fmla="*/ 284869 w 1014849"/>
              <a:gd name="connsiteY4" fmla="*/ 294366 h 2092606"/>
              <a:gd name="connsiteX5" fmla="*/ 151286 w 1014849"/>
              <a:gd name="connsiteY5" fmla="*/ 431089 h 2092606"/>
              <a:gd name="connsiteX6" fmla="*/ 62315 w 1014849"/>
              <a:gd name="connsiteY6" fmla="*/ 561431 h 2092606"/>
              <a:gd name="connsiteX7" fmla="*/ 0 w 1014849"/>
              <a:gd name="connsiteY7" fmla="*/ 828496 h 2092606"/>
              <a:gd name="connsiteX8" fmla="*/ 63184 w 1014849"/>
              <a:gd name="connsiteY8" fmla="*/ 1105036 h 2092606"/>
              <a:gd name="connsiteX9" fmla="*/ 269045 w 1014849"/>
              <a:gd name="connsiteY9" fmla="*/ 1415785 h 2092606"/>
              <a:gd name="connsiteX10" fmla="*/ 325457 w 1014849"/>
              <a:gd name="connsiteY10" fmla="*/ 1780917 h 2092606"/>
              <a:gd name="connsiteX11" fmla="*/ 247274 w 1014849"/>
              <a:gd name="connsiteY11" fmla="*/ 2092606 h 2092606"/>
              <a:gd name="connsiteX0" fmla="*/ 1014849 w 1014849"/>
              <a:gd name="connsiteY0" fmla="*/ 593 h 1780917"/>
              <a:gd name="connsiteX1" fmla="*/ 904683 w 1014849"/>
              <a:gd name="connsiteY1" fmla="*/ 0 h 1780917"/>
              <a:gd name="connsiteX2" fmla="*/ 792294 w 1014849"/>
              <a:gd name="connsiteY2" fmla="*/ 18398 h 1780917"/>
              <a:gd name="connsiteX3" fmla="*/ 489620 w 1014849"/>
              <a:gd name="connsiteY3" fmla="*/ 178637 h 1780917"/>
              <a:gd name="connsiteX4" fmla="*/ 284869 w 1014849"/>
              <a:gd name="connsiteY4" fmla="*/ 294366 h 1780917"/>
              <a:gd name="connsiteX5" fmla="*/ 151286 w 1014849"/>
              <a:gd name="connsiteY5" fmla="*/ 431089 h 1780917"/>
              <a:gd name="connsiteX6" fmla="*/ 62315 w 1014849"/>
              <a:gd name="connsiteY6" fmla="*/ 561431 h 1780917"/>
              <a:gd name="connsiteX7" fmla="*/ 0 w 1014849"/>
              <a:gd name="connsiteY7" fmla="*/ 828496 h 1780917"/>
              <a:gd name="connsiteX8" fmla="*/ 63184 w 1014849"/>
              <a:gd name="connsiteY8" fmla="*/ 1105036 h 1780917"/>
              <a:gd name="connsiteX9" fmla="*/ 269045 w 1014849"/>
              <a:gd name="connsiteY9" fmla="*/ 1415785 h 1780917"/>
              <a:gd name="connsiteX10" fmla="*/ 325457 w 1014849"/>
              <a:gd name="connsiteY10" fmla="*/ 1780917 h 1780917"/>
              <a:gd name="connsiteX0" fmla="*/ 1014849 w 1014849"/>
              <a:gd name="connsiteY0" fmla="*/ 593 h 1415785"/>
              <a:gd name="connsiteX1" fmla="*/ 904683 w 1014849"/>
              <a:gd name="connsiteY1" fmla="*/ 0 h 1415785"/>
              <a:gd name="connsiteX2" fmla="*/ 792294 w 1014849"/>
              <a:gd name="connsiteY2" fmla="*/ 18398 h 1415785"/>
              <a:gd name="connsiteX3" fmla="*/ 489620 w 1014849"/>
              <a:gd name="connsiteY3" fmla="*/ 178637 h 1415785"/>
              <a:gd name="connsiteX4" fmla="*/ 284869 w 1014849"/>
              <a:gd name="connsiteY4" fmla="*/ 294366 h 1415785"/>
              <a:gd name="connsiteX5" fmla="*/ 151286 w 1014849"/>
              <a:gd name="connsiteY5" fmla="*/ 431089 h 1415785"/>
              <a:gd name="connsiteX6" fmla="*/ 62315 w 1014849"/>
              <a:gd name="connsiteY6" fmla="*/ 561431 h 1415785"/>
              <a:gd name="connsiteX7" fmla="*/ 0 w 1014849"/>
              <a:gd name="connsiteY7" fmla="*/ 828496 h 1415785"/>
              <a:gd name="connsiteX8" fmla="*/ 63184 w 1014849"/>
              <a:gd name="connsiteY8" fmla="*/ 1105036 h 1415785"/>
              <a:gd name="connsiteX9" fmla="*/ 269045 w 1014849"/>
              <a:gd name="connsiteY9" fmla="*/ 1415785 h 1415785"/>
              <a:gd name="connsiteX0" fmla="*/ 1014849 w 1014849"/>
              <a:gd name="connsiteY0" fmla="*/ 593 h 1105036"/>
              <a:gd name="connsiteX1" fmla="*/ 904683 w 1014849"/>
              <a:gd name="connsiteY1" fmla="*/ 0 h 1105036"/>
              <a:gd name="connsiteX2" fmla="*/ 792294 w 1014849"/>
              <a:gd name="connsiteY2" fmla="*/ 18398 h 1105036"/>
              <a:gd name="connsiteX3" fmla="*/ 489620 w 1014849"/>
              <a:gd name="connsiteY3" fmla="*/ 178637 h 1105036"/>
              <a:gd name="connsiteX4" fmla="*/ 284869 w 1014849"/>
              <a:gd name="connsiteY4" fmla="*/ 294366 h 1105036"/>
              <a:gd name="connsiteX5" fmla="*/ 151286 w 1014849"/>
              <a:gd name="connsiteY5" fmla="*/ 431089 h 1105036"/>
              <a:gd name="connsiteX6" fmla="*/ 62315 w 1014849"/>
              <a:gd name="connsiteY6" fmla="*/ 561431 h 1105036"/>
              <a:gd name="connsiteX7" fmla="*/ 0 w 1014849"/>
              <a:gd name="connsiteY7" fmla="*/ 828496 h 1105036"/>
              <a:gd name="connsiteX8" fmla="*/ 63184 w 1014849"/>
              <a:gd name="connsiteY8" fmla="*/ 1105036 h 1105036"/>
              <a:gd name="connsiteX0" fmla="*/ 1014849 w 1014849"/>
              <a:gd name="connsiteY0" fmla="*/ 593 h 828496"/>
              <a:gd name="connsiteX1" fmla="*/ 904683 w 1014849"/>
              <a:gd name="connsiteY1" fmla="*/ 0 h 828496"/>
              <a:gd name="connsiteX2" fmla="*/ 792294 w 1014849"/>
              <a:gd name="connsiteY2" fmla="*/ 18398 h 828496"/>
              <a:gd name="connsiteX3" fmla="*/ 489620 w 1014849"/>
              <a:gd name="connsiteY3" fmla="*/ 178637 h 828496"/>
              <a:gd name="connsiteX4" fmla="*/ 284869 w 1014849"/>
              <a:gd name="connsiteY4" fmla="*/ 294366 h 828496"/>
              <a:gd name="connsiteX5" fmla="*/ 151286 w 1014849"/>
              <a:gd name="connsiteY5" fmla="*/ 431089 h 828496"/>
              <a:gd name="connsiteX6" fmla="*/ 62315 w 1014849"/>
              <a:gd name="connsiteY6" fmla="*/ 561431 h 828496"/>
              <a:gd name="connsiteX7" fmla="*/ 0 w 1014849"/>
              <a:gd name="connsiteY7" fmla="*/ 828496 h 828496"/>
              <a:gd name="connsiteX0" fmla="*/ 952534 w 952534"/>
              <a:gd name="connsiteY0" fmla="*/ 593 h 561431"/>
              <a:gd name="connsiteX1" fmla="*/ 842368 w 952534"/>
              <a:gd name="connsiteY1" fmla="*/ 0 h 561431"/>
              <a:gd name="connsiteX2" fmla="*/ 729979 w 952534"/>
              <a:gd name="connsiteY2" fmla="*/ 18398 h 561431"/>
              <a:gd name="connsiteX3" fmla="*/ 427305 w 952534"/>
              <a:gd name="connsiteY3" fmla="*/ 178637 h 561431"/>
              <a:gd name="connsiteX4" fmla="*/ 222554 w 952534"/>
              <a:gd name="connsiteY4" fmla="*/ 294366 h 561431"/>
              <a:gd name="connsiteX5" fmla="*/ 88971 w 952534"/>
              <a:gd name="connsiteY5" fmla="*/ 431089 h 561431"/>
              <a:gd name="connsiteX6" fmla="*/ 0 w 952534"/>
              <a:gd name="connsiteY6" fmla="*/ 561431 h 561431"/>
              <a:gd name="connsiteX0" fmla="*/ 952534 w 952534"/>
              <a:gd name="connsiteY0" fmla="*/ 593 h 561431"/>
              <a:gd name="connsiteX1" fmla="*/ 842368 w 952534"/>
              <a:gd name="connsiteY1" fmla="*/ 0 h 561431"/>
              <a:gd name="connsiteX2" fmla="*/ 729979 w 952534"/>
              <a:gd name="connsiteY2" fmla="*/ 18398 h 561431"/>
              <a:gd name="connsiteX3" fmla="*/ 427305 w 952534"/>
              <a:gd name="connsiteY3" fmla="*/ 178637 h 561431"/>
              <a:gd name="connsiteX4" fmla="*/ 222554 w 952534"/>
              <a:gd name="connsiteY4" fmla="*/ 294366 h 561431"/>
              <a:gd name="connsiteX5" fmla="*/ 88971 w 952534"/>
              <a:gd name="connsiteY5" fmla="*/ 431089 h 561431"/>
              <a:gd name="connsiteX6" fmla="*/ 0 w 952534"/>
              <a:gd name="connsiteY6" fmla="*/ 561431 h 561431"/>
              <a:gd name="connsiteX0" fmla="*/ 863563 w 863563"/>
              <a:gd name="connsiteY0" fmla="*/ 593 h 431089"/>
              <a:gd name="connsiteX1" fmla="*/ 753397 w 863563"/>
              <a:gd name="connsiteY1" fmla="*/ 0 h 431089"/>
              <a:gd name="connsiteX2" fmla="*/ 641008 w 863563"/>
              <a:gd name="connsiteY2" fmla="*/ 18398 h 431089"/>
              <a:gd name="connsiteX3" fmla="*/ 338334 w 863563"/>
              <a:gd name="connsiteY3" fmla="*/ 178637 h 431089"/>
              <a:gd name="connsiteX4" fmla="*/ 133583 w 863563"/>
              <a:gd name="connsiteY4" fmla="*/ 294366 h 431089"/>
              <a:gd name="connsiteX5" fmla="*/ 0 w 863563"/>
              <a:gd name="connsiteY5" fmla="*/ 431089 h 431089"/>
              <a:gd name="connsiteX0" fmla="*/ 729980 w 729980"/>
              <a:gd name="connsiteY0" fmla="*/ 593 h 294366"/>
              <a:gd name="connsiteX1" fmla="*/ 619814 w 729980"/>
              <a:gd name="connsiteY1" fmla="*/ 0 h 294366"/>
              <a:gd name="connsiteX2" fmla="*/ 507425 w 729980"/>
              <a:gd name="connsiteY2" fmla="*/ 18398 h 294366"/>
              <a:gd name="connsiteX3" fmla="*/ 204751 w 729980"/>
              <a:gd name="connsiteY3" fmla="*/ 178637 h 294366"/>
              <a:gd name="connsiteX4" fmla="*/ 0 w 729980"/>
              <a:gd name="connsiteY4" fmla="*/ 294366 h 294366"/>
              <a:gd name="connsiteX0" fmla="*/ 729980 w 729980"/>
              <a:gd name="connsiteY0" fmla="*/ 593 h 294366"/>
              <a:gd name="connsiteX1" fmla="*/ 619814 w 729980"/>
              <a:gd name="connsiteY1" fmla="*/ 0 h 294366"/>
              <a:gd name="connsiteX2" fmla="*/ 507425 w 729980"/>
              <a:gd name="connsiteY2" fmla="*/ 18398 h 294366"/>
              <a:gd name="connsiteX3" fmla="*/ 204751 w 729980"/>
              <a:gd name="connsiteY3" fmla="*/ 178637 h 294366"/>
              <a:gd name="connsiteX4" fmla="*/ 0 w 729980"/>
              <a:gd name="connsiteY4" fmla="*/ 294366 h 294366"/>
              <a:gd name="connsiteX0" fmla="*/ 525229 w 525229"/>
              <a:gd name="connsiteY0" fmla="*/ 593 h 178637"/>
              <a:gd name="connsiteX1" fmla="*/ 415063 w 525229"/>
              <a:gd name="connsiteY1" fmla="*/ 0 h 178637"/>
              <a:gd name="connsiteX2" fmla="*/ 302674 w 525229"/>
              <a:gd name="connsiteY2" fmla="*/ 18398 h 178637"/>
              <a:gd name="connsiteX3" fmla="*/ 0 w 525229"/>
              <a:gd name="connsiteY3" fmla="*/ 178637 h 17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229" h="178637">
                <a:moveTo>
                  <a:pt x="525229" y="593"/>
                </a:moveTo>
                <a:lnTo>
                  <a:pt x="415063" y="0"/>
                </a:lnTo>
                <a:lnTo>
                  <a:pt x="302674" y="18398"/>
                </a:lnTo>
                <a:lnTo>
                  <a:pt x="0" y="178637"/>
                </a:lnTo>
              </a:path>
            </a:pathLst>
          </a:custGeom>
          <a:ln w="2540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Box 8"/>
          <p:cNvSpPr txBox="1">
            <a:spLocks noChangeArrowheads="1"/>
          </p:cNvSpPr>
          <p:nvPr/>
        </p:nvSpPr>
        <p:spPr bwMode="auto">
          <a:xfrm rot="18864470">
            <a:off x="668374" y="4519805"/>
            <a:ext cx="1306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  <a:latin typeface="Tw Cen MT" pitchFamily="34" charset="0"/>
              </a:rPr>
              <a:t>Segment </a:t>
            </a:r>
            <a:r>
              <a:rPr lang="en-US" sz="1600" b="1" dirty="0" smtClean="0">
                <a:solidFill>
                  <a:srgbClr val="FFC000"/>
                </a:solidFill>
                <a:latin typeface="Tw Cen MT" pitchFamily="34" charset="0"/>
              </a:rPr>
              <a:t>2</a:t>
            </a:r>
            <a:endParaRPr lang="en-US" sz="1600" b="1" dirty="0">
              <a:solidFill>
                <a:srgbClr val="FFC000"/>
              </a:solidFill>
              <a:latin typeface="Tw Cen MT" pitchFamily="34" charset="0"/>
            </a:endParaRPr>
          </a:p>
        </p:txBody>
      </p:sp>
      <p:sp>
        <p:nvSpPr>
          <p:cNvPr id="50" name="Right Brace 49"/>
          <p:cNvSpPr/>
          <p:nvPr/>
        </p:nvSpPr>
        <p:spPr>
          <a:xfrm rot="16200000">
            <a:off x="5687964" y="225514"/>
            <a:ext cx="384069" cy="6353085"/>
          </a:xfrm>
          <a:prstGeom prst="rightBrace">
            <a:avLst>
              <a:gd name="adj1" fmla="val 8333"/>
              <a:gd name="adj2" fmla="val 49291"/>
            </a:avLst>
          </a:prstGeom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Box 8"/>
          <p:cNvSpPr txBox="1">
            <a:spLocks noChangeArrowheads="1"/>
          </p:cNvSpPr>
          <p:nvPr/>
        </p:nvSpPr>
        <p:spPr bwMode="auto">
          <a:xfrm>
            <a:off x="461908" y="6273493"/>
            <a:ext cx="1306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 smtClean="0">
                <a:solidFill>
                  <a:srgbClr val="FFC000"/>
                </a:solidFill>
                <a:latin typeface="Tw Cen MT" pitchFamily="34" charset="0"/>
              </a:rPr>
              <a:t>Mile 20</a:t>
            </a:r>
            <a:endParaRPr lang="en-US" sz="1600" b="1" dirty="0">
              <a:solidFill>
                <a:srgbClr val="FFC000"/>
              </a:solidFill>
              <a:latin typeface="Tw Cen MT" pitchFamily="34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936701" y="5185317"/>
            <a:ext cx="469117" cy="1672683"/>
          </a:xfrm>
          <a:custGeom>
            <a:avLst/>
            <a:gdLst>
              <a:gd name="connsiteX0" fmla="*/ 1850572 w 1850572"/>
              <a:gd name="connsiteY0" fmla="*/ 772886 h 2188028"/>
              <a:gd name="connsiteX1" fmla="*/ 1175657 w 1850572"/>
              <a:gd name="connsiteY1" fmla="*/ 21771 h 2188028"/>
              <a:gd name="connsiteX2" fmla="*/ 903515 w 1850572"/>
              <a:gd name="connsiteY2" fmla="*/ 0 h 2188028"/>
              <a:gd name="connsiteX3" fmla="*/ 141515 w 1850572"/>
              <a:gd name="connsiteY3" fmla="*/ 457200 h 2188028"/>
              <a:gd name="connsiteX4" fmla="*/ 0 w 1850572"/>
              <a:gd name="connsiteY4" fmla="*/ 1175657 h 2188028"/>
              <a:gd name="connsiteX5" fmla="*/ 250372 w 1850572"/>
              <a:gd name="connsiteY5" fmla="*/ 1513114 h 2188028"/>
              <a:gd name="connsiteX6" fmla="*/ 315686 w 1850572"/>
              <a:gd name="connsiteY6" fmla="*/ 1807028 h 2188028"/>
              <a:gd name="connsiteX7" fmla="*/ 228600 w 1850572"/>
              <a:gd name="connsiteY7" fmla="*/ 2188028 h 2188028"/>
              <a:gd name="connsiteX0" fmla="*/ 1175657 w 1175657"/>
              <a:gd name="connsiteY0" fmla="*/ 21771 h 2188028"/>
              <a:gd name="connsiteX1" fmla="*/ 903515 w 1175657"/>
              <a:gd name="connsiteY1" fmla="*/ 0 h 2188028"/>
              <a:gd name="connsiteX2" fmla="*/ 141515 w 1175657"/>
              <a:gd name="connsiteY2" fmla="*/ 457200 h 2188028"/>
              <a:gd name="connsiteX3" fmla="*/ 0 w 1175657"/>
              <a:gd name="connsiteY3" fmla="*/ 1175657 h 2188028"/>
              <a:gd name="connsiteX4" fmla="*/ 250372 w 1175657"/>
              <a:gd name="connsiteY4" fmla="*/ 1513114 h 2188028"/>
              <a:gd name="connsiteX5" fmla="*/ 315686 w 1175657"/>
              <a:gd name="connsiteY5" fmla="*/ 1807028 h 2188028"/>
              <a:gd name="connsiteX6" fmla="*/ 228600 w 1175657"/>
              <a:gd name="connsiteY6" fmla="*/ 2188028 h 2188028"/>
              <a:gd name="connsiteX0" fmla="*/ 903515 w 903515"/>
              <a:gd name="connsiteY0" fmla="*/ 0 h 2188028"/>
              <a:gd name="connsiteX1" fmla="*/ 141515 w 903515"/>
              <a:gd name="connsiteY1" fmla="*/ 457200 h 2188028"/>
              <a:gd name="connsiteX2" fmla="*/ 0 w 903515"/>
              <a:gd name="connsiteY2" fmla="*/ 1175657 h 2188028"/>
              <a:gd name="connsiteX3" fmla="*/ 250372 w 903515"/>
              <a:gd name="connsiteY3" fmla="*/ 1513114 h 2188028"/>
              <a:gd name="connsiteX4" fmla="*/ 315686 w 903515"/>
              <a:gd name="connsiteY4" fmla="*/ 1807028 h 2188028"/>
              <a:gd name="connsiteX5" fmla="*/ 228600 w 903515"/>
              <a:gd name="connsiteY5" fmla="*/ 2188028 h 2188028"/>
              <a:gd name="connsiteX0" fmla="*/ 956928 w 956928"/>
              <a:gd name="connsiteY0" fmla="*/ 0 h 2214735"/>
              <a:gd name="connsiteX1" fmla="*/ 141515 w 956928"/>
              <a:gd name="connsiteY1" fmla="*/ 483907 h 2214735"/>
              <a:gd name="connsiteX2" fmla="*/ 0 w 956928"/>
              <a:gd name="connsiteY2" fmla="*/ 1202364 h 2214735"/>
              <a:gd name="connsiteX3" fmla="*/ 250372 w 956928"/>
              <a:gd name="connsiteY3" fmla="*/ 1539821 h 2214735"/>
              <a:gd name="connsiteX4" fmla="*/ 315686 w 956928"/>
              <a:gd name="connsiteY4" fmla="*/ 1833735 h 2214735"/>
              <a:gd name="connsiteX5" fmla="*/ 228600 w 956928"/>
              <a:gd name="connsiteY5" fmla="*/ 2214735 h 2214735"/>
              <a:gd name="connsiteX0" fmla="*/ 956928 w 956928"/>
              <a:gd name="connsiteY0" fmla="*/ 0 h 2214735"/>
              <a:gd name="connsiteX1" fmla="*/ 782523 w 956928"/>
              <a:gd name="connsiteY1" fmla="*/ 71216 h 2214735"/>
              <a:gd name="connsiteX2" fmla="*/ 141515 w 956928"/>
              <a:gd name="connsiteY2" fmla="*/ 483907 h 2214735"/>
              <a:gd name="connsiteX3" fmla="*/ 0 w 956928"/>
              <a:gd name="connsiteY3" fmla="*/ 1202364 h 2214735"/>
              <a:gd name="connsiteX4" fmla="*/ 250372 w 956928"/>
              <a:gd name="connsiteY4" fmla="*/ 1539821 h 2214735"/>
              <a:gd name="connsiteX5" fmla="*/ 315686 w 956928"/>
              <a:gd name="connsiteY5" fmla="*/ 1833735 h 2214735"/>
              <a:gd name="connsiteX6" fmla="*/ 228600 w 956928"/>
              <a:gd name="connsiteY6" fmla="*/ 2214735 h 2214735"/>
              <a:gd name="connsiteX0" fmla="*/ 956928 w 956928"/>
              <a:gd name="connsiteY0" fmla="*/ 0 h 2214735"/>
              <a:gd name="connsiteX1" fmla="*/ 782523 w 956928"/>
              <a:gd name="connsiteY1" fmla="*/ 71216 h 2214735"/>
              <a:gd name="connsiteX2" fmla="*/ 479849 w 956928"/>
              <a:gd name="connsiteY2" fmla="*/ 231455 h 2214735"/>
              <a:gd name="connsiteX3" fmla="*/ 141515 w 956928"/>
              <a:gd name="connsiteY3" fmla="*/ 483907 h 2214735"/>
              <a:gd name="connsiteX4" fmla="*/ 0 w 956928"/>
              <a:gd name="connsiteY4" fmla="*/ 1202364 h 2214735"/>
              <a:gd name="connsiteX5" fmla="*/ 250372 w 956928"/>
              <a:gd name="connsiteY5" fmla="*/ 1539821 h 2214735"/>
              <a:gd name="connsiteX6" fmla="*/ 315686 w 956928"/>
              <a:gd name="connsiteY6" fmla="*/ 1833735 h 2214735"/>
              <a:gd name="connsiteX7" fmla="*/ 228600 w 956928"/>
              <a:gd name="connsiteY7" fmla="*/ 2214735 h 2214735"/>
              <a:gd name="connsiteX0" fmla="*/ 956928 w 956928"/>
              <a:gd name="connsiteY0" fmla="*/ 0 h 2214735"/>
              <a:gd name="connsiteX1" fmla="*/ 782523 w 956928"/>
              <a:gd name="connsiteY1" fmla="*/ 71216 h 2214735"/>
              <a:gd name="connsiteX2" fmla="*/ 479849 w 956928"/>
              <a:gd name="connsiteY2" fmla="*/ 231455 h 2214735"/>
              <a:gd name="connsiteX3" fmla="*/ 275098 w 956928"/>
              <a:gd name="connsiteY3" fmla="*/ 347184 h 2214735"/>
              <a:gd name="connsiteX4" fmla="*/ 141515 w 956928"/>
              <a:gd name="connsiteY4" fmla="*/ 483907 h 2214735"/>
              <a:gd name="connsiteX5" fmla="*/ 0 w 956928"/>
              <a:gd name="connsiteY5" fmla="*/ 1202364 h 2214735"/>
              <a:gd name="connsiteX6" fmla="*/ 250372 w 956928"/>
              <a:gd name="connsiteY6" fmla="*/ 1539821 h 2214735"/>
              <a:gd name="connsiteX7" fmla="*/ 315686 w 956928"/>
              <a:gd name="connsiteY7" fmla="*/ 1833735 h 2214735"/>
              <a:gd name="connsiteX8" fmla="*/ 228600 w 956928"/>
              <a:gd name="connsiteY8" fmla="*/ 2214735 h 2214735"/>
              <a:gd name="connsiteX0" fmla="*/ 956928 w 956928"/>
              <a:gd name="connsiteY0" fmla="*/ 0 h 2214735"/>
              <a:gd name="connsiteX1" fmla="*/ 782523 w 956928"/>
              <a:gd name="connsiteY1" fmla="*/ 71216 h 2214735"/>
              <a:gd name="connsiteX2" fmla="*/ 479849 w 956928"/>
              <a:gd name="connsiteY2" fmla="*/ 231455 h 2214735"/>
              <a:gd name="connsiteX3" fmla="*/ 275098 w 956928"/>
              <a:gd name="connsiteY3" fmla="*/ 347184 h 2214735"/>
              <a:gd name="connsiteX4" fmla="*/ 141515 w 956928"/>
              <a:gd name="connsiteY4" fmla="*/ 483907 h 2214735"/>
              <a:gd name="connsiteX5" fmla="*/ 52544 w 956928"/>
              <a:gd name="connsiteY5" fmla="*/ 614249 h 2214735"/>
              <a:gd name="connsiteX6" fmla="*/ 0 w 956928"/>
              <a:gd name="connsiteY6" fmla="*/ 1202364 h 2214735"/>
              <a:gd name="connsiteX7" fmla="*/ 250372 w 956928"/>
              <a:gd name="connsiteY7" fmla="*/ 1539821 h 2214735"/>
              <a:gd name="connsiteX8" fmla="*/ 315686 w 956928"/>
              <a:gd name="connsiteY8" fmla="*/ 1833735 h 2214735"/>
              <a:gd name="connsiteX9" fmla="*/ 228600 w 956928"/>
              <a:gd name="connsiteY9" fmla="*/ 2214735 h 2214735"/>
              <a:gd name="connsiteX0" fmla="*/ 966699 w 966699"/>
              <a:gd name="connsiteY0" fmla="*/ 0 h 2214735"/>
              <a:gd name="connsiteX1" fmla="*/ 792294 w 966699"/>
              <a:gd name="connsiteY1" fmla="*/ 71216 h 2214735"/>
              <a:gd name="connsiteX2" fmla="*/ 489620 w 966699"/>
              <a:gd name="connsiteY2" fmla="*/ 231455 h 2214735"/>
              <a:gd name="connsiteX3" fmla="*/ 284869 w 966699"/>
              <a:gd name="connsiteY3" fmla="*/ 347184 h 2214735"/>
              <a:gd name="connsiteX4" fmla="*/ 151286 w 966699"/>
              <a:gd name="connsiteY4" fmla="*/ 483907 h 2214735"/>
              <a:gd name="connsiteX5" fmla="*/ 62315 w 966699"/>
              <a:gd name="connsiteY5" fmla="*/ 614249 h 2214735"/>
              <a:gd name="connsiteX6" fmla="*/ 0 w 966699"/>
              <a:gd name="connsiteY6" fmla="*/ 881314 h 2214735"/>
              <a:gd name="connsiteX7" fmla="*/ 9771 w 966699"/>
              <a:gd name="connsiteY7" fmla="*/ 1202364 h 2214735"/>
              <a:gd name="connsiteX8" fmla="*/ 260143 w 966699"/>
              <a:gd name="connsiteY8" fmla="*/ 1539821 h 2214735"/>
              <a:gd name="connsiteX9" fmla="*/ 325457 w 966699"/>
              <a:gd name="connsiteY9" fmla="*/ 1833735 h 2214735"/>
              <a:gd name="connsiteX10" fmla="*/ 238371 w 966699"/>
              <a:gd name="connsiteY10" fmla="*/ 2214735 h 2214735"/>
              <a:gd name="connsiteX0" fmla="*/ 966699 w 966699"/>
              <a:gd name="connsiteY0" fmla="*/ 0 h 2214735"/>
              <a:gd name="connsiteX1" fmla="*/ 792294 w 966699"/>
              <a:gd name="connsiteY1" fmla="*/ 71216 h 2214735"/>
              <a:gd name="connsiteX2" fmla="*/ 489620 w 966699"/>
              <a:gd name="connsiteY2" fmla="*/ 231455 h 2214735"/>
              <a:gd name="connsiteX3" fmla="*/ 284869 w 966699"/>
              <a:gd name="connsiteY3" fmla="*/ 347184 h 2214735"/>
              <a:gd name="connsiteX4" fmla="*/ 151286 w 966699"/>
              <a:gd name="connsiteY4" fmla="*/ 483907 h 2214735"/>
              <a:gd name="connsiteX5" fmla="*/ 62315 w 966699"/>
              <a:gd name="connsiteY5" fmla="*/ 614249 h 2214735"/>
              <a:gd name="connsiteX6" fmla="*/ 0 w 966699"/>
              <a:gd name="connsiteY6" fmla="*/ 881314 h 2214735"/>
              <a:gd name="connsiteX7" fmla="*/ 63184 w 966699"/>
              <a:gd name="connsiteY7" fmla="*/ 1157854 h 2214735"/>
              <a:gd name="connsiteX8" fmla="*/ 260143 w 966699"/>
              <a:gd name="connsiteY8" fmla="*/ 1539821 h 2214735"/>
              <a:gd name="connsiteX9" fmla="*/ 325457 w 966699"/>
              <a:gd name="connsiteY9" fmla="*/ 1833735 h 2214735"/>
              <a:gd name="connsiteX10" fmla="*/ 238371 w 966699"/>
              <a:gd name="connsiteY10" fmla="*/ 2214735 h 2214735"/>
              <a:gd name="connsiteX0" fmla="*/ 966699 w 966699"/>
              <a:gd name="connsiteY0" fmla="*/ 0 h 2214735"/>
              <a:gd name="connsiteX1" fmla="*/ 792294 w 966699"/>
              <a:gd name="connsiteY1" fmla="*/ 71216 h 2214735"/>
              <a:gd name="connsiteX2" fmla="*/ 489620 w 966699"/>
              <a:gd name="connsiteY2" fmla="*/ 231455 h 2214735"/>
              <a:gd name="connsiteX3" fmla="*/ 284869 w 966699"/>
              <a:gd name="connsiteY3" fmla="*/ 347184 h 2214735"/>
              <a:gd name="connsiteX4" fmla="*/ 151286 w 966699"/>
              <a:gd name="connsiteY4" fmla="*/ 483907 h 2214735"/>
              <a:gd name="connsiteX5" fmla="*/ 62315 w 966699"/>
              <a:gd name="connsiteY5" fmla="*/ 614249 h 2214735"/>
              <a:gd name="connsiteX6" fmla="*/ 0 w 966699"/>
              <a:gd name="connsiteY6" fmla="*/ 881314 h 2214735"/>
              <a:gd name="connsiteX7" fmla="*/ 63184 w 966699"/>
              <a:gd name="connsiteY7" fmla="*/ 1157854 h 2214735"/>
              <a:gd name="connsiteX8" fmla="*/ 269045 w 966699"/>
              <a:gd name="connsiteY8" fmla="*/ 1468603 h 2214735"/>
              <a:gd name="connsiteX9" fmla="*/ 325457 w 966699"/>
              <a:gd name="connsiteY9" fmla="*/ 1833735 h 2214735"/>
              <a:gd name="connsiteX10" fmla="*/ 238371 w 966699"/>
              <a:gd name="connsiteY10" fmla="*/ 2214735 h 2214735"/>
              <a:gd name="connsiteX0" fmla="*/ 966699 w 966699"/>
              <a:gd name="connsiteY0" fmla="*/ 0 h 2145424"/>
              <a:gd name="connsiteX1" fmla="*/ 792294 w 966699"/>
              <a:gd name="connsiteY1" fmla="*/ 71216 h 2145424"/>
              <a:gd name="connsiteX2" fmla="*/ 489620 w 966699"/>
              <a:gd name="connsiteY2" fmla="*/ 231455 h 2145424"/>
              <a:gd name="connsiteX3" fmla="*/ 284869 w 966699"/>
              <a:gd name="connsiteY3" fmla="*/ 347184 h 2145424"/>
              <a:gd name="connsiteX4" fmla="*/ 151286 w 966699"/>
              <a:gd name="connsiteY4" fmla="*/ 483907 h 2145424"/>
              <a:gd name="connsiteX5" fmla="*/ 62315 w 966699"/>
              <a:gd name="connsiteY5" fmla="*/ 614249 h 2145424"/>
              <a:gd name="connsiteX6" fmla="*/ 0 w 966699"/>
              <a:gd name="connsiteY6" fmla="*/ 881314 h 2145424"/>
              <a:gd name="connsiteX7" fmla="*/ 63184 w 966699"/>
              <a:gd name="connsiteY7" fmla="*/ 1157854 h 2145424"/>
              <a:gd name="connsiteX8" fmla="*/ 269045 w 966699"/>
              <a:gd name="connsiteY8" fmla="*/ 1468603 h 2145424"/>
              <a:gd name="connsiteX9" fmla="*/ 325457 w 966699"/>
              <a:gd name="connsiteY9" fmla="*/ 1833735 h 2145424"/>
              <a:gd name="connsiteX10" fmla="*/ 247274 w 966699"/>
              <a:gd name="connsiteY10" fmla="*/ 2145424 h 2145424"/>
              <a:gd name="connsiteX0" fmla="*/ 966699 w 1014849"/>
              <a:gd name="connsiteY0" fmla="*/ 0 h 2145424"/>
              <a:gd name="connsiteX1" fmla="*/ 1014849 w 1014849"/>
              <a:gd name="connsiteY1" fmla="*/ 53411 h 2145424"/>
              <a:gd name="connsiteX2" fmla="*/ 792294 w 1014849"/>
              <a:gd name="connsiteY2" fmla="*/ 71216 h 2145424"/>
              <a:gd name="connsiteX3" fmla="*/ 489620 w 1014849"/>
              <a:gd name="connsiteY3" fmla="*/ 231455 h 2145424"/>
              <a:gd name="connsiteX4" fmla="*/ 284869 w 1014849"/>
              <a:gd name="connsiteY4" fmla="*/ 347184 h 2145424"/>
              <a:gd name="connsiteX5" fmla="*/ 151286 w 1014849"/>
              <a:gd name="connsiteY5" fmla="*/ 483907 h 2145424"/>
              <a:gd name="connsiteX6" fmla="*/ 62315 w 1014849"/>
              <a:gd name="connsiteY6" fmla="*/ 614249 h 2145424"/>
              <a:gd name="connsiteX7" fmla="*/ 0 w 1014849"/>
              <a:gd name="connsiteY7" fmla="*/ 881314 h 2145424"/>
              <a:gd name="connsiteX8" fmla="*/ 63184 w 1014849"/>
              <a:gd name="connsiteY8" fmla="*/ 1157854 h 2145424"/>
              <a:gd name="connsiteX9" fmla="*/ 269045 w 1014849"/>
              <a:gd name="connsiteY9" fmla="*/ 1468603 h 2145424"/>
              <a:gd name="connsiteX10" fmla="*/ 325457 w 1014849"/>
              <a:gd name="connsiteY10" fmla="*/ 1833735 h 2145424"/>
              <a:gd name="connsiteX11" fmla="*/ 247274 w 1014849"/>
              <a:gd name="connsiteY11" fmla="*/ 2145424 h 2145424"/>
              <a:gd name="connsiteX0" fmla="*/ 1014849 w 1014849"/>
              <a:gd name="connsiteY0" fmla="*/ 0 h 2092013"/>
              <a:gd name="connsiteX1" fmla="*/ 792294 w 1014849"/>
              <a:gd name="connsiteY1" fmla="*/ 17805 h 2092013"/>
              <a:gd name="connsiteX2" fmla="*/ 489620 w 1014849"/>
              <a:gd name="connsiteY2" fmla="*/ 178044 h 2092013"/>
              <a:gd name="connsiteX3" fmla="*/ 284869 w 1014849"/>
              <a:gd name="connsiteY3" fmla="*/ 293773 h 2092013"/>
              <a:gd name="connsiteX4" fmla="*/ 151286 w 1014849"/>
              <a:gd name="connsiteY4" fmla="*/ 430496 h 2092013"/>
              <a:gd name="connsiteX5" fmla="*/ 62315 w 1014849"/>
              <a:gd name="connsiteY5" fmla="*/ 560838 h 2092013"/>
              <a:gd name="connsiteX6" fmla="*/ 0 w 1014849"/>
              <a:gd name="connsiteY6" fmla="*/ 827903 h 2092013"/>
              <a:gd name="connsiteX7" fmla="*/ 63184 w 1014849"/>
              <a:gd name="connsiteY7" fmla="*/ 1104443 h 2092013"/>
              <a:gd name="connsiteX8" fmla="*/ 269045 w 1014849"/>
              <a:gd name="connsiteY8" fmla="*/ 1415192 h 2092013"/>
              <a:gd name="connsiteX9" fmla="*/ 325457 w 1014849"/>
              <a:gd name="connsiteY9" fmla="*/ 1780324 h 2092013"/>
              <a:gd name="connsiteX10" fmla="*/ 247274 w 1014849"/>
              <a:gd name="connsiteY10" fmla="*/ 2092013 h 2092013"/>
              <a:gd name="connsiteX0" fmla="*/ 1014849 w 1014849"/>
              <a:gd name="connsiteY0" fmla="*/ 593 h 2092606"/>
              <a:gd name="connsiteX1" fmla="*/ 904683 w 1014849"/>
              <a:gd name="connsiteY1" fmla="*/ 0 h 2092606"/>
              <a:gd name="connsiteX2" fmla="*/ 792294 w 1014849"/>
              <a:gd name="connsiteY2" fmla="*/ 18398 h 2092606"/>
              <a:gd name="connsiteX3" fmla="*/ 489620 w 1014849"/>
              <a:gd name="connsiteY3" fmla="*/ 178637 h 2092606"/>
              <a:gd name="connsiteX4" fmla="*/ 284869 w 1014849"/>
              <a:gd name="connsiteY4" fmla="*/ 294366 h 2092606"/>
              <a:gd name="connsiteX5" fmla="*/ 151286 w 1014849"/>
              <a:gd name="connsiteY5" fmla="*/ 431089 h 2092606"/>
              <a:gd name="connsiteX6" fmla="*/ 62315 w 1014849"/>
              <a:gd name="connsiteY6" fmla="*/ 561431 h 2092606"/>
              <a:gd name="connsiteX7" fmla="*/ 0 w 1014849"/>
              <a:gd name="connsiteY7" fmla="*/ 828496 h 2092606"/>
              <a:gd name="connsiteX8" fmla="*/ 63184 w 1014849"/>
              <a:gd name="connsiteY8" fmla="*/ 1105036 h 2092606"/>
              <a:gd name="connsiteX9" fmla="*/ 269045 w 1014849"/>
              <a:gd name="connsiteY9" fmla="*/ 1415785 h 2092606"/>
              <a:gd name="connsiteX10" fmla="*/ 325457 w 1014849"/>
              <a:gd name="connsiteY10" fmla="*/ 1780917 h 2092606"/>
              <a:gd name="connsiteX11" fmla="*/ 247274 w 1014849"/>
              <a:gd name="connsiteY11" fmla="*/ 2092606 h 2092606"/>
              <a:gd name="connsiteX0" fmla="*/ 1014849 w 1014849"/>
              <a:gd name="connsiteY0" fmla="*/ 593 h 2092606"/>
              <a:gd name="connsiteX1" fmla="*/ 904683 w 1014849"/>
              <a:gd name="connsiteY1" fmla="*/ 0 h 2092606"/>
              <a:gd name="connsiteX2" fmla="*/ 792294 w 1014849"/>
              <a:gd name="connsiteY2" fmla="*/ 18398 h 2092606"/>
              <a:gd name="connsiteX3" fmla="*/ 489620 w 1014849"/>
              <a:gd name="connsiteY3" fmla="*/ 178637 h 2092606"/>
              <a:gd name="connsiteX4" fmla="*/ 284869 w 1014849"/>
              <a:gd name="connsiteY4" fmla="*/ 294366 h 2092606"/>
              <a:gd name="connsiteX5" fmla="*/ 151286 w 1014849"/>
              <a:gd name="connsiteY5" fmla="*/ 431089 h 2092606"/>
              <a:gd name="connsiteX6" fmla="*/ 62315 w 1014849"/>
              <a:gd name="connsiteY6" fmla="*/ 561431 h 2092606"/>
              <a:gd name="connsiteX7" fmla="*/ 0 w 1014849"/>
              <a:gd name="connsiteY7" fmla="*/ 828496 h 2092606"/>
              <a:gd name="connsiteX8" fmla="*/ 63184 w 1014849"/>
              <a:gd name="connsiteY8" fmla="*/ 1105036 h 2092606"/>
              <a:gd name="connsiteX9" fmla="*/ 269045 w 1014849"/>
              <a:gd name="connsiteY9" fmla="*/ 1415785 h 2092606"/>
              <a:gd name="connsiteX10" fmla="*/ 325457 w 1014849"/>
              <a:gd name="connsiteY10" fmla="*/ 1780917 h 2092606"/>
              <a:gd name="connsiteX11" fmla="*/ 247274 w 1014849"/>
              <a:gd name="connsiteY11" fmla="*/ 2092606 h 2092606"/>
              <a:gd name="connsiteX0" fmla="*/ 904683 w 904683"/>
              <a:gd name="connsiteY0" fmla="*/ 0 h 2092606"/>
              <a:gd name="connsiteX1" fmla="*/ 792294 w 904683"/>
              <a:gd name="connsiteY1" fmla="*/ 18398 h 2092606"/>
              <a:gd name="connsiteX2" fmla="*/ 489620 w 904683"/>
              <a:gd name="connsiteY2" fmla="*/ 178637 h 2092606"/>
              <a:gd name="connsiteX3" fmla="*/ 284869 w 904683"/>
              <a:gd name="connsiteY3" fmla="*/ 294366 h 2092606"/>
              <a:gd name="connsiteX4" fmla="*/ 151286 w 904683"/>
              <a:gd name="connsiteY4" fmla="*/ 431089 h 2092606"/>
              <a:gd name="connsiteX5" fmla="*/ 62315 w 904683"/>
              <a:gd name="connsiteY5" fmla="*/ 561431 h 2092606"/>
              <a:gd name="connsiteX6" fmla="*/ 0 w 904683"/>
              <a:gd name="connsiteY6" fmla="*/ 828496 h 2092606"/>
              <a:gd name="connsiteX7" fmla="*/ 63184 w 904683"/>
              <a:gd name="connsiteY7" fmla="*/ 1105036 h 2092606"/>
              <a:gd name="connsiteX8" fmla="*/ 269045 w 904683"/>
              <a:gd name="connsiteY8" fmla="*/ 1415785 h 2092606"/>
              <a:gd name="connsiteX9" fmla="*/ 325457 w 904683"/>
              <a:gd name="connsiteY9" fmla="*/ 1780917 h 2092606"/>
              <a:gd name="connsiteX10" fmla="*/ 247274 w 904683"/>
              <a:gd name="connsiteY10" fmla="*/ 2092606 h 2092606"/>
              <a:gd name="connsiteX0" fmla="*/ 792294 w 792294"/>
              <a:gd name="connsiteY0" fmla="*/ 0 h 2074208"/>
              <a:gd name="connsiteX1" fmla="*/ 489620 w 792294"/>
              <a:gd name="connsiteY1" fmla="*/ 160239 h 2074208"/>
              <a:gd name="connsiteX2" fmla="*/ 284869 w 792294"/>
              <a:gd name="connsiteY2" fmla="*/ 275968 h 2074208"/>
              <a:gd name="connsiteX3" fmla="*/ 151286 w 792294"/>
              <a:gd name="connsiteY3" fmla="*/ 412691 h 2074208"/>
              <a:gd name="connsiteX4" fmla="*/ 62315 w 792294"/>
              <a:gd name="connsiteY4" fmla="*/ 543033 h 2074208"/>
              <a:gd name="connsiteX5" fmla="*/ 0 w 792294"/>
              <a:gd name="connsiteY5" fmla="*/ 810098 h 2074208"/>
              <a:gd name="connsiteX6" fmla="*/ 63184 w 792294"/>
              <a:gd name="connsiteY6" fmla="*/ 1086638 h 2074208"/>
              <a:gd name="connsiteX7" fmla="*/ 269045 w 792294"/>
              <a:gd name="connsiteY7" fmla="*/ 1397387 h 2074208"/>
              <a:gd name="connsiteX8" fmla="*/ 325457 w 792294"/>
              <a:gd name="connsiteY8" fmla="*/ 1762519 h 2074208"/>
              <a:gd name="connsiteX9" fmla="*/ 247274 w 792294"/>
              <a:gd name="connsiteY9" fmla="*/ 2074208 h 2074208"/>
              <a:gd name="connsiteX0" fmla="*/ 489620 w 489620"/>
              <a:gd name="connsiteY0" fmla="*/ 0 h 1913969"/>
              <a:gd name="connsiteX1" fmla="*/ 284869 w 489620"/>
              <a:gd name="connsiteY1" fmla="*/ 115729 h 1913969"/>
              <a:gd name="connsiteX2" fmla="*/ 151286 w 489620"/>
              <a:gd name="connsiteY2" fmla="*/ 252452 h 1913969"/>
              <a:gd name="connsiteX3" fmla="*/ 62315 w 489620"/>
              <a:gd name="connsiteY3" fmla="*/ 382794 h 1913969"/>
              <a:gd name="connsiteX4" fmla="*/ 0 w 489620"/>
              <a:gd name="connsiteY4" fmla="*/ 649859 h 1913969"/>
              <a:gd name="connsiteX5" fmla="*/ 63184 w 489620"/>
              <a:gd name="connsiteY5" fmla="*/ 926399 h 1913969"/>
              <a:gd name="connsiteX6" fmla="*/ 269045 w 489620"/>
              <a:gd name="connsiteY6" fmla="*/ 1237148 h 1913969"/>
              <a:gd name="connsiteX7" fmla="*/ 325457 w 489620"/>
              <a:gd name="connsiteY7" fmla="*/ 1602280 h 1913969"/>
              <a:gd name="connsiteX8" fmla="*/ 247274 w 489620"/>
              <a:gd name="connsiteY8" fmla="*/ 1913969 h 1913969"/>
              <a:gd name="connsiteX0" fmla="*/ 284869 w 325457"/>
              <a:gd name="connsiteY0" fmla="*/ 0 h 1798240"/>
              <a:gd name="connsiteX1" fmla="*/ 151286 w 325457"/>
              <a:gd name="connsiteY1" fmla="*/ 136723 h 1798240"/>
              <a:gd name="connsiteX2" fmla="*/ 62315 w 325457"/>
              <a:gd name="connsiteY2" fmla="*/ 267065 h 1798240"/>
              <a:gd name="connsiteX3" fmla="*/ 0 w 325457"/>
              <a:gd name="connsiteY3" fmla="*/ 534130 h 1798240"/>
              <a:gd name="connsiteX4" fmla="*/ 63184 w 325457"/>
              <a:gd name="connsiteY4" fmla="*/ 810670 h 1798240"/>
              <a:gd name="connsiteX5" fmla="*/ 269045 w 325457"/>
              <a:gd name="connsiteY5" fmla="*/ 1121419 h 1798240"/>
              <a:gd name="connsiteX6" fmla="*/ 325457 w 325457"/>
              <a:gd name="connsiteY6" fmla="*/ 1486551 h 1798240"/>
              <a:gd name="connsiteX7" fmla="*/ 247274 w 325457"/>
              <a:gd name="connsiteY7" fmla="*/ 1798240 h 1798240"/>
              <a:gd name="connsiteX0" fmla="*/ 284869 w 325457"/>
              <a:gd name="connsiteY0" fmla="*/ 0 h 1798240"/>
              <a:gd name="connsiteX1" fmla="*/ 151286 w 325457"/>
              <a:gd name="connsiteY1" fmla="*/ 136723 h 1798240"/>
              <a:gd name="connsiteX2" fmla="*/ 62315 w 325457"/>
              <a:gd name="connsiteY2" fmla="*/ 267065 h 1798240"/>
              <a:gd name="connsiteX3" fmla="*/ 0 w 325457"/>
              <a:gd name="connsiteY3" fmla="*/ 534130 h 1798240"/>
              <a:gd name="connsiteX4" fmla="*/ 63184 w 325457"/>
              <a:gd name="connsiteY4" fmla="*/ 810670 h 1798240"/>
              <a:gd name="connsiteX5" fmla="*/ 269045 w 325457"/>
              <a:gd name="connsiteY5" fmla="*/ 1121419 h 1798240"/>
              <a:gd name="connsiteX6" fmla="*/ 325457 w 325457"/>
              <a:gd name="connsiteY6" fmla="*/ 1486551 h 1798240"/>
              <a:gd name="connsiteX7" fmla="*/ 247274 w 325457"/>
              <a:gd name="connsiteY7" fmla="*/ 1798240 h 1798240"/>
              <a:gd name="connsiteX0" fmla="*/ 151286 w 325457"/>
              <a:gd name="connsiteY0" fmla="*/ 0 h 1661517"/>
              <a:gd name="connsiteX1" fmla="*/ 62315 w 325457"/>
              <a:gd name="connsiteY1" fmla="*/ 130342 h 1661517"/>
              <a:gd name="connsiteX2" fmla="*/ 0 w 325457"/>
              <a:gd name="connsiteY2" fmla="*/ 397407 h 1661517"/>
              <a:gd name="connsiteX3" fmla="*/ 63184 w 325457"/>
              <a:gd name="connsiteY3" fmla="*/ 673947 h 1661517"/>
              <a:gd name="connsiteX4" fmla="*/ 269045 w 325457"/>
              <a:gd name="connsiteY4" fmla="*/ 984696 h 1661517"/>
              <a:gd name="connsiteX5" fmla="*/ 325457 w 325457"/>
              <a:gd name="connsiteY5" fmla="*/ 1349828 h 1661517"/>
              <a:gd name="connsiteX6" fmla="*/ 247274 w 325457"/>
              <a:gd name="connsiteY6" fmla="*/ 1661517 h 1661517"/>
              <a:gd name="connsiteX0" fmla="*/ 151286 w 325457"/>
              <a:gd name="connsiteY0" fmla="*/ 0 h 1661517"/>
              <a:gd name="connsiteX1" fmla="*/ 62315 w 325457"/>
              <a:gd name="connsiteY1" fmla="*/ 130342 h 1661517"/>
              <a:gd name="connsiteX2" fmla="*/ 0 w 325457"/>
              <a:gd name="connsiteY2" fmla="*/ 397407 h 1661517"/>
              <a:gd name="connsiteX3" fmla="*/ 63184 w 325457"/>
              <a:gd name="connsiteY3" fmla="*/ 673947 h 1661517"/>
              <a:gd name="connsiteX4" fmla="*/ 269045 w 325457"/>
              <a:gd name="connsiteY4" fmla="*/ 984696 h 1661517"/>
              <a:gd name="connsiteX5" fmla="*/ 325457 w 325457"/>
              <a:gd name="connsiteY5" fmla="*/ 1349828 h 1661517"/>
              <a:gd name="connsiteX6" fmla="*/ 247274 w 325457"/>
              <a:gd name="connsiteY6" fmla="*/ 1661517 h 1661517"/>
              <a:gd name="connsiteX0" fmla="*/ 62315 w 325457"/>
              <a:gd name="connsiteY0" fmla="*/ 0 h 1531175"/>
              <a:gd name="connsiteX1" fmla="*/ 0 w 325457"/>
              <a:gd name="connsiteY1" fmla="*/ 267065 h 1531175"/>
              <a:gd name="connsiteX2" fmla="*/ 63184 w 325457"/>
              <a:gd name="connsiteY2" fmla="*/ 543605 h 1531175"/>
              <a:gd name="connsiteX3" fmla="*/ 269045 w 325457"/>
              <a:gd name="connsiteY3" fmla="*/ 854354 h 1531175"/>
              <a:gd name="connsiteX4" fmla="*/ 325457 w 325457"/>
              <a:gd name="connsiteY4" fmla="*/ 1219486 h 1531175"/>
              <a:gd name="connsiteX5" fmla="*/ 247274 w 325457"/>
              <a:gd name="connsiteY5" fmla="*/ 1531175 h 1531175"/>
              <a:gd name="connsiteX0" fmla="*/ 62315 w 325457"/>
              <a:gd name="connsiteY0" fmla="*/ 0 h 1531175"/>
              <a:gd name="connsiteX1" fmla="*/ 0 w 325457"/>
              <a:gd name="connsiteY1" fmla="*/ 267065 h 1531175"/>
              <a:gd name="connsiteX2" fmla="*/ 63184 w 325457"/>
              <a:gd name="connsiteY2" fmla="*/ 543605 h 1531175"/>
              <a:gd name="connsiteX3" fmla="*/ 269045 w 325457"/>
              <a:gd name="connsiteY3" fmla="*/ 854354 h 1531175"/>
              <a:gd name="connsiteX4" fmla="*/ 325457 w 325457"/>
              <a:gd name="connsiteY4" fmla="*/ 1219486 h 1531175"/>
              <a:gd name="connsiteX5" fmla="*/ 247274 w 325457"/>
              <a:gd name="connsiteY5" fmla="*/ 1531175 h 1531175"/>
              <a:gd name="connsiteX0" fmla="*/ 0 w 325457"/>
              <a:gd name="connsiteY0" fmla="*/ 0 h 1264110"/>
              <a:gd name="connsiteX1" fmla="*/ 63184 w 325457"/>
              <a:gd name="connsiteY1" fmla="*/ 276540 h 1264110"/>
              <a:gd name="connsiteX2" fmla="*/ 269045 w 325457"/>
              <a:gd name="connsiteY2" fmla="*/ 587289 h 1264110"/>
              <a:gd name="connsiteX3" fmla="*/ 325457 w 325457"/>
              <a:gd name="connsiteY3" fmla="*/ 952421 h 1264110"/>
              <a:gd name="connsiteX4" fmla="*/ 247274 w 325457"/>
              <a:gd name="connsiteY4" fmla="*/ 1264110 h 1264110"/>
              <a:gd name="connsiteX0" fmla="*/ 62215 w 387672"/>
              <a:gd name="connsiteY0" fmla="*/ 74185 h 1338295"/>
              <a:gd name="connsiteX1" fmla="*/ 50 w 387672"/>
              <a:gd name="connsiteY1" fmla="*/ 2967 h 1338295"/>
              <a:gd name="connsiteX2" fmla="*/ 125399 w 387672"/>
              <a:gd name="connsiteY2" fmla="*/ 350725 h 1338295"/>
              <a:gd name="connsiteX3" fmla="*/ 331260 w 387672"/>
              <a:gd name="connsiteY3" fmla="*/ 661474 h 1338295"/>
              <a:gd name="connsiteX4" fmla="*/ 387672 w 387672"/>
              <a:gd name="connsiteY4" fmla="*/ 1026606 h 1338295"/>
              <a:gd name="connsiteX5" fmla="*/ 309489 w 387672"/>
              <a:gd name="connsiteY5" fmla="*/ 1338295 h 1338295"/>
              <a:gd name="connsiteX0" fmla="*/ 62215 w 387672"/>
              <a:gd name="connsiteY0" fmla="*/ 74185 h 1338295"/>
              <a:gd name="connsiteX1" fmla="*/ 50 w 387672"/>
              <a:gd name="connsiteY1" fmla="*/ 2967 h 1338295"/>
              <a:gd name="connsiteX2" fmla="*/ 44560 w 387672"/>
              <a:gd name="connsiteY2" fmla="*/ 252228 h 1338295"/>
              <a:gd name="connsiteX3" fmla="*/ 125399 w 387672"/>
              <a:gd name="connsiteY3" fmla="*/ 350725 h 1338295"/>
              <a:gd name="connsiteX4" fmla="*/ 331260 w 387672"/>
              <a:gd name="connsiteY4" fmla="*/ 661474 h 1338295"/>
              <a:gd name="connsiteX5" fmla="*/ 387672 w 387672"/>
              <a:gd name="connsiteY5" fmla="*/ 1026606 h 1338295"/>
              <a:gd name="connsiteX6" fmla="*/ 309489 w 387672"/>
              <a:gd name="connsiteY6" fmla="*/ 1338295 h 1338295"/>
              <a:gd name="connsiteX0" fmla="*/ 0 w 387622"/>
              <a:gd name="connsiteY0" fmla="*/ 0 h 1335328"/>
              <a:gd name="connsiteX1" fmla="*/ 44510 w 387622"/>
              <a:gd name="connsiteY1" fmla="*/ 249261 h 1335328"/>
              <a:gd name="connsiteX2" fmla="*/ 125349 w 387622"/>
              <a:gd name="connsiteY2" fmla="*/ 347758 h 1335328"/>
              <a:gd name="connsiteX3" fmla="*/ 331210 w 387622"/>
              <a:gd name="connsiteY3" fmla="*/ 658507 h 1335328"/>
              <a:gd name="connsiteX4" fmla="*/ 387622 w 387622"/>
              <a:gd name="connsiteY4" fmla="*/ 1023639 h 1335328"/>
              <a:gd name="connsiteX5" fmla="*/ 309439 w 387622"/>
              <a:gd name="connsiteY5" fmla="*/ 1335328 h 1335328"/>
              <a:gd name="connsiteX0" fmla="*/ 8904 w 396526"/>
              <a:gd name="connsiteY0" fmla="*/ 0 h 1335328"/>
              <a:gd name="connsiteX1" fmla="*/ 0 w 396526"/>
              <a:gd name="connsiteY1" fmla="*/ 115729 h 1335328"/>
              <a:gd name="connsiteX2" fmla="*/ 53414 w 396526"/>
              <a:gd name="connsiteY2" fmla="*/ 249261 h 1335328"/>
              <a:gd name="connsiteX3" fmla="*/ 134253 w 396526"/>
              <a:gd name="connsiteY3" fmla="*/ 347758 h 1335328"/>
              <a:gd name="connsiteX4" fmla="*/ 340114 w 396526"/>
              <a:gd name="connsiteY4" fmla="*/ 658507 h 1335328"/>
              <a:gd name="connsiteX5" fmla="*/ 396526 w 396526"/>
              <a:gd name="connsiteY5" fmla="*/ 1023639 h 1335328"/>
              <a:gd name="connsiteX6" fmla="*/ 318343 w 396526"/>
              <a:gd name="connsiteY6" fmla="*/ 1335328 h 1335328"/>
              <a:gd name="connsiteX0" fmla="*/ 8904 w 352015"/>
              <a:gd name="connsiteY0" fmla="*/ 0 h 1335328"/>
              <a:gd name="connsiteX1" fmla="*/ 0 w 352015"/>
              <a:gd name="connsiteY1" fmla="*/ 115729 h 1335328"/>
              <a:gd name="connsiteX2" fmla="*/ 53414 w 352015"/>
              <a:gd name="connsiteY2" fmla="*/ 249261 h 1335328"/>
              <a:gd name="connsiteX3" fmla="*/ 134253 w 352015"/>
              <a:gd name="connsiteY3" fmla="*/ 347758 h 1335328"/>
              <a:gd name="connsiteX4" fmla="*/ 340114 w 352015"/>
              <a:gd name="connsiteY4" fmla="*/ 658507 h 1335328"/>
              <a:gd name="connsiteX5" fmla="*/ 352015 w 352015"/>
              <a:gd name="connsiteY5" fmla="*/ 1041443 h 1335328"/>
              <a:gd name="connsiteX6" fmla="*/ 318343 w 352015"/>
              <a:gd name="connsiteY6" fmla="*/ 1335328 h 1335328"/>
              <a:gd name="connsiteX0" fmla="*/ 8904 w 374502"/>
              <a:gd name="connsiteY0" fmla="*/ 0 h 1335328"/>
              <a:gd name="connsiteX1" fmla="*/ 0 w 374502"/>
              <a:gd name="connsiteY1" fmla="*/ 115729 h 1335328"/>
              <a:gd name="connsiteX2" fmla="*/ 53414 w 374502"/>
              <a:gd name="connsiteY2" fmla="*/ 249261 h 1335328"/>
              <a:gd name="connsiteX3" fmla="*/ 134253 w 374502"/>
              <a:gd name="connsiteY3" fmla="*/ 347758 h 1335328"/>
              <a:gd name="connsiteX4" fmla="*/ 340114 w 374502"/>
              <a:gd name="connsiteY4" fmla="*/ 658507 h 1335328"/>
              <a:gd name="connsiteX5" fmla="*/ 373892 w 374502"/>
              <a:gd name="connsiteY5" fmla="*/ 890219 h 1335328"/>
              <a:gd name="connsiteX6" fmla="*/ 352015 w 374502"/>
              <a:gd name="connsiteY6" fmla="*/ 1041443 h 1335328"/>
              <a:gd name="connsiteX7" fmla="*/ 318343 w 374502"/>
              <a:gd name="connsiteY7" fmla="*/ 1335328 h 1335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502" h="1335328">
                <a:moveTo>
                  <a:pt x="8904" y="0"/>
                </a:moveTo>
                <a:lnTo>
                  <a:pt x="0" y="115729"/>
                </a:lnTo>
                <a:lnTo>
                  <a:pt x="53414" y="249261"/>
                </a:lnTo>
                <a:lnTo>
                  <a:pt x="134253" y="347758"/>
                </a:lnTo>
                <a:lnTo>
                  <a:pt x="340114" y="658507"/>
                </a:lnTo>
                <a:cubicBezTo>
                  <a:pt x="339504" y="726842"/>
                  <a:pt x="374502" y="821884"/>
                  <a:pt x="373892" y="890219"/>
                </a:cubicBezTo>
                <a:lnTo>
                  <a:pt x="352015" y="1041443"/>
                </a:lnTo>
                <a:lnTo>
                  <a:pt x="318343" y="1335328"/>
                </a:lnTo>
              </a:path>
            </a:pathLst>
          </a:custGeom>
          <a:ln w="25400">
            <a:solidFill>
              <a:srgbClr val="FFC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Freeform 52"/>
          <p:cNvSpPr/>
          <p:nvPr/>
        </p:nvSpPr>
        <p:spPr>
          <a:xfrm>
            <a:off x="2319453" y="4572000"/>
            <a:ext cx="512956" cy="869795"/>
          </a:xfrm>
          <a:custGeom>
            <a:avLst/>
            <a:gdLst>
              <a:gd name="connsiteX0" fmla="*/ 512956 w 512956"/>
              <a:gd name="connsiteY0" fmla="*/ 869795 h 869795"/>
              <a:gd name="connsiteX1" fmla="*/ 0 w 512956"/>
              <a:gd name="connsiteY1" fmla="*/ 0 h 86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2956" h="869795">
                <a:moveTo>
                  <a:pt x="512956" y="869795"/>
                </a:moveTo>
                <a:lnTo>
                  <a:pt x="0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reeform 53"/>
          <p:cNvSpPr/>
          <p:nvPr/>
        </p:nvSpPr>
        <p:spPr>
          <a:xfrm flipH="1">
            <a:off x="2843560" y="5341433"/>
            <a:ext cx="814039" cy="100361"/>
          </a:xfrm>
          <a:custGeom>
            <a:avLst/>
            <a:gdLst>
              <a:gd name="connsiteX0" fmla="*/ 512956 w 512956"/>
              <a:gd name="connsiteY0" fmla="*/ 869795 h 869795"/>
              <a:gd name="connsiteX1" fmla="*/ 0 w 512956"/>
              <a:gd name="connsiteY1" fmla="*/ 0 h 86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12956" h="869795">
                <a:moveTo>
                  <a:pt x="512956" y="869795"/>
                </a:moveTo>
                <a:lnTo>
                  <a:pt x="0" y="0"/>
                </a:ln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5" descr="ShipCraneContainerOperationJaxPort.jpg"/>
          <p:cNvPicPr>
            <a:picLocks noChangeAspect="1"/>
          </p:cNvPicPr>
          <p:nvPr/>
        </p:nvPicPr>
        <p:blipFill>
          <a:blip r:embed="rId3" cstate="print"/>
          <a:srcRect b="6689"/>
          <a:stretch>
            <a:fillRect/>
          </a:stretch>
        </p:blipFill>
        <p:spPr>
          <a:xfrm>
            <a:off x="4661209" y="145724"/>
            <a:ext cx="4156307" cy="25751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9" name="Text Box 8"/>
          <p:cNvSpPr txBox="1">
            <a:spLocks noChangeArrowheads="1"/>
          </p:cNvSpPr>
          <p:nvPr/>
        </p:nvSpPr>
        <p:spPr bwMode="auto">
          <a:xfrm rot="17693611">
            <a:off x="3120715" y="4438729"/>
            <a:ext cx="1306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99FF33"/>
                </a:solidFill>
                <a:latin typeface="Tw Cen MT" pitchFamily="34" charset="0"/>
              </a:rPr>
              <a:t>Segment </a:t>
            </a:r>
            <a:r>
              <a:rPr lang="en-US" sz="1600" b="1" dirty="0" smtClean="0">
                <a:solidFill>
                  <a:srgbClr val="99FF33"/>
                </a:solidFill>
                <a:latin typeface="Tw Cen MT" pitchFamily="34" charset="0"/>
              </a:rPr>
              <a:t>3</a:t>
            </a:r>
            <a:endParaRPr lang="en-US" sz="1600" b="1" dirty="0">
              <a:solidFill>
                <a:srgbClr val="99FF33"/>
              </a:solidFill>
              <a:latin typeface="Tw Cen MT" pitchFamily="34" charset="0"/>
            </a:endParaRPr>
          </a:p>
        </p:txBody>
      </p:sp>
      <p:pic>
        <p:nvPicPr>
          <p:cNvPr id="57" name="Picture 47" descr="USACE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Rectangle 49"/>
          <p:cNvSpPr>
            <a:spLocks noChangeArrowheads="1"/>
          </p:cNvSpPr>
          <p:nvPr/>
        </p:nvSpPr>
        <p:spPr bwMode="auto">
          <a:xfrm>
            <a:off x="0" y="6537325"/>
            <a:ext cx="9144000" cy="3206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63" name="Rectangle 50"/>
          <p:cNvSpPr>
            <a:spLocks noChangeArrowheads="1"/>
          </p:cNvSpPr>
          <p:nvPr/>
        </p:nvSpPr>
        <p:spPr bwMode="auto">
          <a:xfrm>
            <a:off x="0" y="6517356"/>
            <a:ext cx="3781425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BUILDING STRONG</a:t>
            </a:r>
            <a:r>
              <a:rPr lang="en-US" sz="900" dirty="0">
                <a:solidFill>
                  <a:srgbClr val="FFFFFF"/>
                </a:solidFill>
              </a:rPr>
              <a:t>®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64" name="Text Box 51"/>
          <p:cNvSpPr txBox="1">
            <a:spLocks noChangeArrowheads="1"/>
          </p:cNvSpPr>
          <p:nvPr/>
        </p:nvSpPr>
        <p:spPr bwMode="auto">
          <a:xfrm>
            <a:off x="4105275" y="6591300"/>
            <a:ext cx="50387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Arial" charset="0"/>
              </a:rPr>
              <a:t>US ARMY CORPS OF ENGINEERS | Jacksonville District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78419" y="1906858"/>
            <a:ext cx="31534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latin typeface="Century Gothic" pitchFamily="34" charset="0"/>
                <a:cs typeface="Calibri" pitchFamily="34" charset="0"/>
              </a:rPr>
              <a:t>Authorized Depths</a:t>
            </a:r>
          </a:p>
          <a:p>
            <a:r>
              <a:rPr lang="en-US" b="1" dirty="0" smtClean="0">
                <a:latin typeface="Century Gothic" pitchFamily="34" charset="0"/>
                <a:cs typeface="Calibri" pitchFamily="34" charset="0"/>
              </a:rPr>
              <a:t>Segments 1 and 2:  40 feet</a:t>
            </a:r>
          </a:p>
          <a:p>
            <a:r>
              <a:rPr lang="en-US" b="1" dirty="0" smtClean="0">
                <a:latin typeface="Century Gothic" pitchFamily="34" charset="0"/>
                <a:cs typeface="Calibri" pitchFamily="34" charset="0"/>
              </a:rPr>
              <a:t>Segment  3:  38 feet</a:t>
            </a:r>
            <a:endParaRPr lang="en-US" b="1" dirty="0">
              <a:latin typeface="Century Gothic" pitchFamily="34" charset="0"/>
              <a:cs typeface="Calibri" pitchFamily="34" charset="0"/>
            </a:endParaRPr>
          </a:p>
        </p:txBody>
      </p:sp>
      <p:sp>
        <p:nvSpPr>
          <p:cNvPr id="60" name="Rectangle 77"/>
          <p:cNvSpPr>
            <a:spLocks noChangeArrowheads="1"/>
          </p:cNvSpPr>
          <p:nvPr/>
        </p:nvSpPr>
        <p:spPr bwMode="auto">
          <a:xfrm rot="21342818">
            <a:off x="4028124" y="4695783"/>
            <a:ext cx="51500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en-US" sz="900" b="1" dirty="0" smtClean="0">
                <a:solidFill>
                  <a:schemeClr val="bg1"/>
                </a:solidFill>
              </a:rPr>
              <a:t>JEA COAL</a:t>
            </a:r>
          </a:p>
        </p:txBody>
      </p:sp>
      <p:sp>
        <p:nvSpPr>
          <p:cNvPr id="70" name="Freeform 26"/>
          <p:cNvSpPr>
            <a:spLocks/>
          </p:cNvSpPr>
          <p:nvPr/>
        </p:nvSpPr>
        <p:spPr bwMode="auto">
          <a:xfrm>
            <a:off x="3933824" y="4152952"/>
            <a:ext cx="74613" cy="161874"/>
          </a:xfrm>
          <a:custGeom>
            <a:avLst/>
            <a:gdLst>
              <a:gd name="T0" fmla="*/ 0 w 2352"/>
              <a:gd name="T1" fmla="*/ 2147483647 h 570"/>
              <a:gd name="T2" fmla="*/ 2147483647 w 2352"/>
              <a:gd name="T3" fmla="*/ 2147483647 h 570"/>
              <a:gd name="T4" fmla="*/ 2147483647 w 2352"/>
              <a:gd name="T5" fmla="*/ 2147483647 h 570"/>
              <a:gd name="T6" fmla="*/ 2147483647 w 2352"/>
              <a:gd name="T7" fmla="*/ 2147483647 h 570"/>
              <a:gd name="T8" fmla="*/ 2147483647 w 2352"/>
              <a:gd name="T9" fmla="*/ 2147483647 h 570"/>
              <a:gd name="T10" fmla="*/ 2147483647 w 2352"/>
              <a:gd name="T11" fmla="*/ 2147483647 h 570"/>
              <a:gd name="T12" fmla="*/ 2147483647 w 2352"/>
              <a:gd name="T13" fmla="*/ 2147483647 h 570"/>
              <a:gd name="T14" fmla="*/ 2147483647 w 2352"/>
              <a:gd name="T15" fmla="*/ 2147483647 h 570"/>
              <a:gd name="T16" fmla="*/ 2147483647 w 2352"/>
              <a:gd name="T17" fmla="*/ 2147483647 h 57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352"/>
              <a:gd name="T28" fmla="*/ 0 h 570"/>
              <a:gd name="T29" fmla="*/ 2352 w 2352"/>
              <a:gd name="T30" fmla="*/ 570 h 570"/>
              <a:gd name="connsiteX0" fmla="*/ 0 w 10000"/>
              <a:gd name="connsiteY0" fmla="*/ 4930 h 10824"/>
              <a:gd name="connsiteX1" fmla="*/ 1046 w 10000"/>
              <a:gd name="connsiteY1" fmla="*/ 6193 h 10824"/>
              <a:gd name="connsiteX2" fmla="*/ 2959 w 10000"/>
              <a:gd name="connsiteY2" fmla="*/ 3982 h 10824"/>
              <a:gd name="connsiteX3" fmla="*/ 4311 w 10000"/>
              <a:gd name="connsiteY3" fmla="*/ 7877 h 10824"/>
              <a:gd name="connsiteX4" fmla="*/ 5510 w 10000"/>
              <a:gd name="connsiteY4" fmla="*/ 9982 h 10824"/>
              <a:gd name="connsiteX5" fmla="*/ 5638 w 10000"/>
              <a:gd name="connsiteY5" fmla="*/ 2825 h 10824"/>
              <a:gd name="connsiteX6" fmla="*/ 7168 w 10000"/>
              <a:gd name="connsiteY6" fmla="*/ 2825 h 10824"/>
              <a:gd name="connsiteX7" fmla="*/ 7985 w 10000"/>
              <a:gd name="connsiteY7" fmla="*/ 193 h 10824"/>
              <a:gd name="connsiteX8" fmla="*/ 10000 w 10000"/>
              <a:gd name="connsiteY8" fmla="*/ 1667 h 10824"/>
              <a:gd name="connsiteX0" fmla="*/ 0 w 10000"/>
              <a:gd name="connsiteY0" fmla="*/ 4930 h 10824"/>
              <a:gd name="connsiteX1" fmla="*/ 1046 w 10000"/>
              <a:gd name="connsiteY1" fmla="*/ 6193 h 10824"/>
              <a:gd name="connsiteX2" fmla="*/ 2959 w 10000"/>
              <a:gd name="connsiteY2" fmla="*/ 3982 h 10824"/>
              <a:gd name="connsiteX3" fmla="*/ 4311 w 10000"/>
              <a:gd name="connsiteY3" fmla="*/ 7877 h 10824"/>
              <a:gd name="connsiteX4" fmla="*/ 5510 w 10000"/>
              <a:gd name="connsiteY4" fmla="*/ 9982 h 10824"/>
              <a:gd name="connsiteX5" fmla="*/ 7168 w 10000"/>
              <a:gd name="connsiteY5" fmla="*/ 2825 h 10824"/>
              <a:gd name="connsiteX6" fmla="*/ 7985 w 10000"/>
              <a:gd name="connsiteY6" fmla="*/ 193 h 10824"/>
              <a:gd name="connsiteX7" fmla="*/ 10000 w 10000"/>
              <a:gd name="connsiteY7" fmla="*/ 1667 h 10824"/>
              <a:gd name="connsiteX0" fmla="*/ 0 w 10000"/>
              <a:gd name="connsiteY0" fmla="*/ 4930 h 8070"/>
              <a:gd name="connsiteX1" fmla="*/ 1046 w 10000"/>
              <a:gd name="connsiteY1" fmla="*/ 6193 h 8070"/>
              <a:gd name="connsiteX2" fmla="*/ 2959 w 10000"/>
              <a:gd name="connsiteY2" fmla="*/ 3982 h 8070"/>
              <a:gd name="connsiteX3" fmla="*/ 4311 w 10000"/>
              <a:gd name="connsiteY3" fmla="*/ 7877 h 8070"/>
              <a:gd name="connsiteX4" fmla="*/ 7168 w 10000"/>
              <a:gd name="connsiteY4" fmla="*/ 2825 h 8070"/>
              <a:gd name="connsiteX5" fmla="*/ 7985 w 10000"/>
              <a:gd name="connsiteY5" fmla="*/ 193 h 8070"/>
              <a:gd name="connsiteX6" fmla="*/ 10000 w 10000"/>
              <a:gd name="connsiteY6" fmla="*/ 1667 h 8070"/>
              <a:gd name="connsiteX0" fmla="*/ 0 w 10000"/>
              <a:gd name="connsiteY0" fmla="*/ 6109 h 10543"/>
              <a:gd name="connsiteX1" fmla="*/ 1046 w 10000"/>
              <a:gd name="connsiteY1" fmla="*/ 7674 h 10543"/>
              <a:gd name="connsiteX2" fmla="*/ 2959 w 10000"/>
              <a:gd name="connsiteY2" fmla="*/ 4934 h 10543"/>
              <a:gd name="connsiteX3" fmla="*/ 4311 w 10000"/>
              <a:gd name="connsiteY3" fmla="*/ 9761 h 10543"/>
              <a:gd name="connsiteX4" fmla="*/ 7985 w 10000"/>
              <a:gd name="connsiteY4" fmla="*/ 239 h 10543"/>
              <a:gd name="connsiteX5" fmla="*/ 10000 w 10000"/>
              <a:gd name="connsiteY5" fmla="*/ 2066 h 10543"/>
              <a:gd name="connsiteX0" fmla="*/ 0 w 10000"/>
              <a:gd name="connsiteY0" fmla="*/ 6109 h 7870"/>
              <a:gd name="connsiteX1" fmla="*/ 1046 w 10000"/>
              <a:gd name="connsiteY1" fmla="*/ 7674 h 7870"/>
              <a:gd name="connsiteX2" fmla="*/ 2959 w 10000"/>
              <a:gd name="connsiteY2" fmla="*/ 4934 h 7870"/>
              <a:gd name="connsiteX3" fmla="*/ 7985 w 10000"/>
              <a:gd name="connsiteY3" fmla="*/ 239 h 7870"/>
              <a:gd name="connsiteX4" fmla="*/ 10000 w 10000"/>
              <a:gd name="connsiteY4" fmla="*/ 2066 h 7870"/>
              <a:gd name="connsiteX0" fmla="*/ 285 w 10285"/>
              <a:gd name="connsiteY0" fmla="*/ 7762 h 10994"/>
              <a:gd name="connsiteX1" fmla="*/ 1331 w 10285"/>
              <a:gd name="connsiteY1" fmla="*/ 9751 h 10994"/>
              <a:gd name="connsiteX2" fmla="*/ 8270 w 10285"/>
              <a:gd name="connsiteY2" fmla="*/ 304 h 10994"/>
              <a:gd name="connsiteX3" fmla="*/ 10285 w 10285"/>
              <a:gd name="connsiteY3" fmla="*/ 2625 h 10994"/>
              <a:gd name="connsiteX0" fmla="*/ 0 w 10000"/>
              <a:gd name="connsiteY0" fmla="*/ 7762 h 7762"/>
              <a:gd name="connsiteX1" fmla="*/ 7985 w 10000"/>
              <a:gd name="connsiteY1" fmla="*/ 304 h 7762"/>
              <a:gd name="connsiteX2" fmla="*/ 10000 w 10000"/>
              <a:gd name="connsiteY2" fmla="*/ 2625 h 7762"/>
              <a:gd name="connsiteX0" fmla="*/ 0 w 10000"/>
              <a:gd name="connsiteY0" fmla="*/ 6618 h 6618"/>
              <a:gd name="connsiteX1" fmla="*/ 10000 w 10000"/>
              <a:gd name="connsiteY1" fmla="*/ 0 h 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000" h="6618">
                <a:moveTo>
                  <a:pt x="0" y="6618"/>
                </a:moveTo>
                <a:lnTo>
                  <a:pt x="10000" y="0"/>
                </a:lnTo>
              </a:path>
            </a:pathLst>
          </a:custGeom>
          <a:noFill/>
          <a:ln w="25400" cap="flat">
            <a:solidFill>
              <a:srgbClr val="99FF33"/>
            </a:solidFill>
            <a:prstDash val="lgDash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72" name="Line 7"/>
          <p:cNvSpPr>
            <a:spLocks noChangeShapeType="1"/>
          </p:cNvSpPr>
          <p:nvPr/>
        </p:nvSpPr>
        <p:spPr bwMode="auto">
          <a:xfrm>
            <a:off x="3962399" y="4084638"/>
            <a:ext cx="114301" cy="115887"/>
          </a:xfrm>
          <a:prstGeom prst="line">
            <a:avLst/>
          </a:prstGeom>
          <a:noFill/>
          <a:ln w="25400">
            <a:solidFill>
              <a:srgbClr val="99FF33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8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4</a:t>
            </a:fld>
            <a:endParaRPr lang="en-US" sz="900" b="0" dirty="0">
              <a:latin typeface="Century Gothic" pitchFamily="34" charset="0"/>
            </a:endParaRPr>
          </a:p>
        </p:txBody>
      </p:sp>
      <p:sp>
        <p:nvSpPr>
          <p:cNvPr id="55" name="Line 7"/>
          <p:cNvSpPr>
            <a:spLocks noChangeShapeType="1"/>
          </p:cNvSpPr>
          <p:nvPr/>
        </p:nvSpPr>
        <p:spPr bwMode="auto">
          <a:xfrm>
            <a:off x="2681688" y="4095778"/>
            <a:ext cx="0" cy="501650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1" name="Text Box 8"/>
          <p:cNvSpPr txBox="1">
            <a:spLocks noChangeArrowheads="1"/>
          </p:cNvSpPr>
          <p:nvPr/>
        </p:nvSpPr>
        <p:spPr bwMode="auto">
          <a:xfrm>
            <a:off x="2374584" y="3769218"/>
            <a:ext cx="1306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dirty="0" smtClean="0">
                <a:solidFill>
                  <a:srgbClr val="00FFFF"/>
                </a:solidFill>
                <a:latin typeface="Tw Cen MT" pitchFamily="34" charset="0"/>
              </a:rPr>
              <a:t>Mile 13</a:t>
            </a:r>
            <a:endParaRPr lang="en-US" sz="1600" b="1" dirty="0">
              <a:solidFill>
                <a:srgbClr val="00FFFF"/>
              </a:solidFill>
              <a:latin typeface="Tw Cen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2b copy_OVERVI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1125"/>
            <a:ext cx="9143999" cy="722313"/>
          </a:xfrm>
          <a:noFill/>
        </p:spPr>
        <p:txBody>
          <a:bodyPr anchor="t"/>
          <a:lstStyle/>
          <a:p>
            <a:r>
              <a:rPr lang="en-US" sz="4000" dirty="0" smtClean="0">
                <a:solidFill>
                  <a:schemeClr val="tx1"/>
                </a:solidFill>
                <a:latin typeface="Century Gothic" pitchFamily="34" charset="0"/>
              </a:rPr>
              <a:t>STUDY GOALS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853938" y="1231298"/>
            <a:ext cx="6529554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2575" marR="0" lvl="0" indent="-2825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Wingdings" pitchFamily="2" charset="2"/>
              <a:buChar char="§"/>
              <a:tabLst/>
              <a:defRPr/>
            </a:pPr>
            <a:r>
              <a:rPr kumimoji="0" lang="en-US" sz="2400" b="1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Provide transportation costs savings</a:t>
            </a:r>
          </a:p>
          <a:p>
            <a:pPr marL="282575" marR="0" lvl="0" indent="-2825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Wingdings" pitchFamily="2" charset="2"/>
              <a:buChar char="§"/>
              <a:tabLst/>
              <a:defRPr/>
            </a:pPr>
            <a:endParaRPr kumimoji="0" lang="en-US" sz="800" b="1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282575" marR="0" lvl="0" indent="-2825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Wingdings" pitchFamily="2" charset="2"/>
              <a:buChar char="§"/>
              <a:tabLst/>
              <a:defRPr/>
            </a:pPr>
            <a:r>
              <a:rPr kumimoji="0" lang="en-US" sz="2400" b="1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Develop most cost-effective means </a:t>
            </a:r>
            <a:br>
              <a:rPr kumimoji="0" lang="en-US" sz="2400" b="1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400" b="1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for placement of dredged material </a:t>
            </a:r>
            <a:br>
              <a:rPr kumimoji="0" lang="en-US" sz="2400" b="1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2400" b="1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(over 50-year project life)</a:t>
            </a:r>
          </a:p>
          <a:p>
            <a:pPr marL="282575" marR="0" lvl="0" indent="-2825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Wingdings" pitchFamily="2" charset="2"/>
              <a:buChar char="§"/>
              <a:tabLst/>
              <a:defRPr/>
            </a:pPr>
            <a:endParaRPr kumimoji="0" lang="en-US" sz="800" b="1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282575" lvl="0" indent="-282575" fontAlgn="base">
              <a:spcBef>
                <a:spcPct val="20000"/>
              </a:spcBef>
              <a:spcAft>
                <a:spcPct val="0"/>
              </a:spcAft>
              <a:buSzPct val="120000"/>
              <a:buFont typeface="Wingdings" pitchFamily="2" charset="2"/>
              <a:buChar char="§"/>
              <a:defRPr/>
            </a:pPr>
            <a:r>
              <a:rPr lang="en-US" sz="2400" b="1" kern="0" dirty="0" smtClean="0">
                <a:latin typeface="Calibri" pitchFamily="34" charset="0"/>
                <a:cs typeface="Calibri" pitchFamily="34" charset="0"/>
              </a:rPr>
              <a:t>Accommodate existing and larger commercial ship traffic while minimizing </a:t>
            </a:r>
            <a:r>
              <a:rPr kumimoji="0" lang="en-US" sz="2400" b="1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impacts to environmental resources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3200" b="0" i="0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195946" y="979235"/>
            <a:ext cx="2666996" cy="3636882"/>
            <a:chOff x="141518" y="1442799"/>
            <a:chExt cx="2198910" cy="2998573"/>
          </a:xfrm>
        </p:grpSpPr>
        <p:pic>
          <p:nvPicPr>
            <p:cNvPr id="14" name="Picture 13" descr="EclipseContainerVesselatTalleyRand.jpg"/>
            <p:cNvPicPr>
              <a:picLocks noChangeAspect="1"/>
            </p:cNvPicPr>
            <p:nvPr/>
          </p:nvPicPr>
          <p:blipFill>
            <a:blip r:embed="rId4" cstate="print"/>
            <a:srcRect l="7965" r="2149"/>
            <a:stretch>
              <a:fillRect/>
            </a:stretch>
          </p:blipFill>
          <p:spPr>
            <a:xfrm>
              <a:off x="163286" y="1442799"/>
              <a:ext cx="2177142" cy="14338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 descr="Egrets and Wood Storks and Spoonbills.JPG"/>
            <p:cNvPicPr>
              <a:picLocks noChangeAspect="1"/>
            </p:cNvPicPr>
            <p:nvPr/>
          </p:nvPicPr>
          <p:blipFill>
            <a:blip r:embed="rId5" cstate="print"/>
            <a:srcRect l="39080" t="26190" b="21111"/>
            <a:stretch>
              <a:fillRect/>
            </a:stretch>
          </p:blipFill>
          <p:spPr>
            <a:xfrm>
              <a:off x="141518" y="3021823"/>
              <a:ext cx="2188029" cy="14195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2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en-US" sz="900" b="0" dirty="0">
              <a:latin typeface="Century Gothic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5972175"/>
            <a:ext cx="9144000" cy="885825"/>
            <a:chOff x="0" y="5972175"/>
            <a:chExt cx="9144000" cy="885825"/>
          </a:xfrm>
        </p:grpSpPr>
        <p:pic>
          <p:nvPicPr>
            <p:cNvPr id="17" name="Picture 47" descr="USACE_log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356600" y="5972175"/>
              <a:ext cx="758825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49"/>
            <p:cNvSpPr>
              <a:spLocks noChangeArrowheads="1"/>
            </p:cNvSpPr>
            <p:nvPr/>
          </p:nvSpPr>
          <p:spPr bwMode="auto">
            <a:xfrm>
              <a:off x="0" y="6537325"/>
              <a:ext cx="9144000" cy="32067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3" name="Rectangle 50"/>
            <p:cNvSpPr>
              <a:spLocks noChangeArrowheads="1"/>
            </p:cNvSpPr>
            <p:nvPr/>
          </p:nvSpPr>
          <p:spPr bwMode="auto">
            <a:xfrm>
              <a:off x="0" y="6540685"/>
              <a:ext cx="3781425" cy="252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24" name="Text Box 51"/>
            <p:cNvSpPr txBox="1">
              <a:spLocks noChangeArrowheads="1"/>
            </p:cNvSpPr>
            <p:nvPr/>
          </p:nvSpPr>
          <p:spPr bwMode="auto">
            <a:xfrm>
              <a:off x="4105275" y="6591300"/>
              <a:ext cx="5038725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ge2b copy_OVER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6375"/>
            <a:ext cx="9144000" cy="914400"/>
          </a:xfrm>
        </p:spPr>
        <p:txBody>
          <a:bodyPr anchor="t"/>
          <a:lstStyle/>
          <a:p>
            <a:pPr eaLnBrk="1" hangingPunct="1">
              <a:lnSpc>
                <a:spcPct val="90000"/>
              </a:lnSpc>
            </a:pPr>
            <a:r>
              <a:rPr lang="en-US" sz="3600" dirty="0" smtClean="0">
                <a:solidFill>
                  <a:schemeClr val="tx1"/>
                </a:solidFill>
                <a:latin typeface="Century Gothic" pitchFamily="34" charset="0"/>
                <a:cs typeface="Tahoma" pitchFamily="34" charset="0"/>
              </a:rPr>
              <a:t>AGENCY AND PUBLIC COORDINATION EFFORTS TO DATE</a:t>
            </a:r>
          </a:p>
        </p:txBody>
      </p:sp>
      <p:sp>
        <p:nvSpPr>
          <p:cNvPr id="39939" name="Rectangle 6"/>
          <p:cNvSpPr>
            <a:spLocks noGrp="1" noChangeArrowheads="1"/>
          </p:cNvSpPr>
          <p:nvPr>
            <p:ph idx="1"/>
          </p:nvPr>
        </p:nvSpPr>
        <p:spPr>
          <a:xfrm>
            <a:off x="301224" y="1211420"/>
            <a:ext cx="9032875" cy="37586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May 2007:  First Public Scoping Letter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February 2008:  Feasibility Scoping Meeting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May 2009:  Second Public Scoping Letter</a:t>
            </a:r>
          </a:p>
          <a:p>
            <a:pPr marL="342900" lvl="1" indent="-342900"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§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May 2009:  Public Workshop on Project Scope</a:t>
            </a:r>
          </a:p>
          <a:p>
            <a:pPr marL="342900" lvl="1" indent="-342900"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§"/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March 2012: Interagency Meeting on Ecological Modeling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May 2012:  Public Meeting on Ecological Modeling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July 2012:   Initiated Monthly Interagency and Bi-Monthly </a:t>
            </a:r>
            <a:br>
              <a:rPr lang="en-US" sz="24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Public Teleconferences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None/>
            </a:pPr>
            <a:endParaRPr lang="en-US" sz="24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None/>
            </a:pPr>
            <a:endParaRPr lang="en-US" sz="2400" u="sng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sz="24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6</a:t>
            </a:fld>
            <a:endParaRPr lang="en-US" sz="900" b="0" dirty="0">
              <a:latin typeface="Century Gothic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5972175"/>
            <a:ext cx="9144000" cy="885825"/>
            <a:chOff x="0" y="5972175"/>
            <a:chExt cx="9144000" cy="885825"/>
          </a:xfrm>
        </p:grpSpPr>
        <p:pic>
          <p:nvPicPr>
            <p:cNvPr id="12" name="Picture 47" descr="USACE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56600" y="5972175"/>
              <a:ext cx="758825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49"/>
            <p:cNvSpPr>
              <a:spLocks noChangeArrowheads="1"/>
            </p:cNvSpPr>
            <p:nvPr/>
          </p:nvSpPr>
          <p:spPr bwMode="auto">
            <a:xfrm>
              <a:off x="0" y="6537325"/>
              <a:ext cx="9144000" cy="32067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Rectangle 50"/>
            <p:cNvSpPr>
              <a:spLocks noChangeArrowheads="1"/>
            </p:cNvSpPr>
            <p:nvPr/>
          </p:nvSpPr>
          <p:spPr bwMode="auto">
            <a:xfrm>
              <a:off x="0" y="6540685"/>
              <a:ext cx="3781425" cy="252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 Box 51"/>
            <p:cNvSpPr txBox="1">
              <a:spLocks noChangeArrowheads="1"/>
            </p:cNvSpPr>
            <p:nvPr/>
          </p:nvSpPr>
          <p:spPr bwMode="auto">
            <a:xfrm>
              <a:off x="4105275" y="6591300"/>
              <a:ext cx="5038725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ge2b copy_OVER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9553"/>
            <a:ext cx="9144000" cy="914400"/>
          </a:xfrm>
        </p:spPr>
        <p:txBody>
          <a:bodyPr anchor="t"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  <a:cs typeface="Tahoma" pitchFamily="34" charset="0"/>
              </a:rPr>
              <a:t>ANTICIPATED FUTURE INTERAGENCY AND </a:t>
            </a:r>
            <a:br>
              <a:rPr lang="en-US" sz="2800" dirty="0" smtClean="0">
                <a:solidFill>
                  <a:schemeClr val="tx1"/>
                </a:solidFill>
                <a:latin typeface="Century Gothic" pitchFamily="34" charset="0"/>
                <a:cs typeface="Tahoma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Century Gothic" pitchFamily="34" charset="0"/>
                <a:cs typeface="Tahoma" pitchFamily="34" charset="0"/>
              </a:rPr>
              <a:t>PUBLIC MEETINGS *</a:t>
            </a:r>
          </a:p>
        </p:txBody>
      </p:sp>
      <p:sp>
        <p:nvSpPr>
          <p:cNvPr id="39939" name="Rectangle 6"/>
          <p:cNvSpPr>
            <a:spLocks noGrp="1" noChangeArrowheads="1"/>
          </p:cNvSpPr>
          <p:nvPr>
            <p:ph idx="1"/>
          </p:nvPr>
        </p:nvSpPr>
        <p:spPr>
          <a:xfrm>
            <a:off x="111125" y="565917"/>
            <a:ext cx="9032875" cy="5830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Oct 2012:  Ecological Modeling Preliminary Results Interagency and Public Meetings (Now)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November 2012:  Agency Mitigation &amp; Monitoring Planning Meetings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December 2012:  Ecological Modeling Draft Report Interagency Meeting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Feb 2013:  Rock Removal (Blasting) Public Meeting </a:t>
            </a:r>
          </a:p>
          <a:p>
            <a:pPr marL="342900" lvl="1" indent="-342900">
              <a:lnSpc>
                <a:spcPct val="90000"/>
              </a:lnSpc>
              <a:buClr>
                <a:schemeClr val="tx1"/>
              </a:buClr>
              <a:buSzTx/>
              <a:buFont typeface="Wingdings" pitchFamily="2" charset="2"/>
              <a:buChar char="§"/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May 2013:  Draft Feasibility Report/Supplemental Environmental Impact Statement Public Meeting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Oct 2013:  Final Feasibility Report/Supplemental Environmental Impact Statement Public Meeting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Monthly Interagency and Bi-Monthly Public Teleconferences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None/>
            </a:pPr>
            <a:endParaRPr lang="en-US" sz="24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90000"/>
              </a:lnSpc>
              <a:buClr>
                <a:schemeClr val="tx1"/>
              </a:buClr>
              <a:buNone/>
            </a:pPr>
            <a:r>
              <a:rPr lang="en-US" sz="2300" u="sng" dirty="0" smtClean="0"/>
              <a:t>http://www.saj.usace.army.mil</a:t>
            </a:r>
            <a:endParaRPr lang="en-US" sz="2300" b="1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None/>
            </a:pPr>
            <a:endParaRPr lang="en-US" sz="2400" u="sng" dirty="0" smtClean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sz="24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778177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200" b="1" i="1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sz="2200" b="1" i="1" dirty="0" smtClean="0">
                <a:latin typeface="Calibri" pitchFamily="34" charset="0"/>
                <a:cs typeface="Calibri" pitchFamily="34" charset="0"/>
              </a:rPr>
              <a:t>*  Study Updates and Public Participation Opportunities on Study Website </a:t>
            </a:r>
            <a:endParaRPr lang="en-US" sz="2200" b="1" i="1" dirty="0"/>
          </a:p>
        </p:txBody>
      </p:sp>
      <p:sp>
        <p:nvSpPr>
          <p:cNvPr id="14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7</a:t>
            </a:fld>
            <a:endParaRPr lang="en-US" sz="900" b="0" dirty="0">
              <a:latin typeface="Century Gothic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5972175"/>
            <a:ext cx="9144000" cy="885825"/>
            <a:chOff x="0" y="5972175"/>
            <a:chExt cx="9144000" cy="885825"/>
          </a:xfrm>
        </p:grpSpPr>
        <p:pic>
          <p:nvPicPr>
            <p:cNvPr id="19" name="Picture 47" descr="USACE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56600" y="5972175"/>
              <a:ext cx="758825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49"/>
            <p:cNvSpPr>
              <a:spLocks noChangeArrowheads="1"/>
            </p:cNvSpPr>
            <p:nvPr/>
          </p:nvSpPr>
          <p:spPr bwMode="auto">
            <a:xfrm>
              <a:off x="0" y="6537325"/>
              <a:ext cx="9144000" cy="32067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21" name="Rectangle 50"/>
            <p:cNvSpPr>
              <a:spLocks noChangeArrowheads="1"/>
            </p:cNvSpPr>
            <p:nvPr/>
          </p:nvSpPr>
          <p:spPr bwMode="auto">
            <a:xfrm>
              <a:off x="0" y="6540685"/>
              <a:ext cx="3781425" cy="252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22" name="Text Box 51"/>
            <p:cNvSpPr txBox="1">
              <a:spLocks noChangeArrowheads="1"/>
            </p:cNvSpPr>
            <p:nvPr/>
          </p:nvSpPr>
          <p:spPr bwMode="auto">
            <a:xfrm>
              <a:off x="4105275" y="6591300"/>
              <a:ext cx="5038725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ge2b copy_OVER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3855"/>
            <a:ext cx="9144000" cy="6858000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4619"/>
            <a:ext cx="9144000" cy="914400"/>
          </a:xfrm>
        </p:spPr>
        <p:txBody>
          <a:bodyPr anchor="t"/>
          <a:lstStyle/>
          <a:p>
            <a:pPr eaLnBrk="1" hangingPunct="1">
              <a:lnSpc>
                <a:spcPct val="90000"/>
              </a:lnSpc>
            </a:pPr>
            <a:r>
              <a:rPr lang="en-US" sz="3600" dirty="0" smtClean="0">
                <a:solidFill>
                  <a:schemeClr val="tx1"/>
                </a:solidFill>
                <a:latin typeface="Century Gothic" pitchFamily="34" charset="0"/>
                <a:cs typeface="Tahoma" pitchFamily="34" charset="0"/>
              </a:rPr>
              <a:t>STUDY SCHEDULE (President’s Initiative)</a:t>
            </a:r>
          </a:p>
        </p:txBody>
      </p:sp>
      <p:sp>
        <p:nvSpPr>
          <p:cNvPr id="39939" name="Rectangle 6"/>
          <p:cNvSpPr>
            <a:spLocks noGrp="1" noChangeArrowheads="1"/>
          </p:cNvSpPr>
          <p:nvPr>
            <p:ph idx="1"/>
          </p:nvPr>
        </p:nvSpPr>
        <p:spPr>
          <a:xfrm>
            <a:off x="293917" y="551840"/>
            <a:ext cx="8327572" cy="5830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April 2013:  Draft Feasibility Report w/SEIS Complete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May 2013: Public Review Period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Oct 2013:  Final Feasibility Report w/SEIS Complete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April 2014:  Chief of Engineers Report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July 2014:  ASA Letter to Congress and Record of Decision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TBD:  Authorization Bill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sz="2400" b="1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en-US" sz="24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8</a:t>
            </a:fld>
            <a:endParaRPr lang="en-US" sz="900" b="0" dirty="0">
              <a:latin typeface="Century Gothic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5972175"/>
            <a:ext cx="9144000" cy="885825"/>
            <a:chOff x="0" y="5972175"/>
            <a:chExt cx="9144000" cy="885825"/>
          </a:xfrm>
        </p:grpSpPr>
        <p:pic>
          <p:nvPicPr>
            <p:cNvPr id="14" name="Picture 47" descr="USACE_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56600" y="5972175"/>
              <a:ext cx="758825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49"/>
            <p:cNvSpPr>
              <a:spLocks noChangeArrowheads="1"/>
            </p:cNvSpPr>
            <p:nvPr/>
          </p:nvSpPr>
          <p:spPr bwMode="auto">
            <a:xfrm>
              <a:off x="0" y="6537325"/>
              <a:ext cx="9144000" cy="32067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Rectangle 50"/>
            <p:cNvSpPr>
              <a:spLocks noChangeArrowheads="1"/>
            </p:cNvSpPr>
            <p:nvPr/>
          </p:nvSpPr>
          <p:spPr bwMode="auto">
            <a:xfrm>
              <a:off x="0" y="6540685"/>
              <a:ext cx="3781425" cy="252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dirty="0">
                  <a:solidFill>
                    <a:srgbClr val="FFFFFF"/>
                  </a:solidFill>
                </a:rPr>
                <a:t>BUILDING STRONG</a:t>
              </a:r>
              <a:r>
                <a:rPr lang="en-US" sz="900" dirty="0">
                  <a:solidFill>
                    <a:srgbClr val="FFFFFF"/>
                  </a:solidFill>
                </a:rPr>
                <a:t>®</a:t>
              </a:r>
              <a:endParaRPr lang="en-US" b="0" dirty="0">
                <a:solidFill>
                  <a:srgbClr val="FFFFFF"/>
                </a:solidFill>
              </a:endParaRPr>
            </a:p>
          </p:txBody>
        </p:sp>
        <p:sp>
          <p:nvSpPr>
            <p:cNvPr id="20" name="Text Box 51"/>
            <p:cNvSpPr txBox="1">
              <a:spLocks noChangeArrowheads="1"/>
            </p:cNvSpPr>
            <p:nvPr/>
          </p:nvSpPr>
          <p:spPr bwMode="auto">
            <a:xfrm>
              <a:off x="4105275" y="6591300"/>
              <a:ext cx="5038725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Arial" charset="0"/>
                </a:rPr>
                <a:t>US ARMY CORPS OF ENGINEERS | Jacksonville District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0" y="118338"/>
            <a:ext cx="9144000" cy="496260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chemeClr val="tx1"/>
                </a:solidFill>
                <a:latin typeface="Century Gothic" pitchFamily="34" charset="0"/>
                <a:ea typeface="Tahoma" pitchFamily="34" charset="0"/>
                <a:cs typeface="Tahoma" pitchFamily="34" charset="0"/>
              </a:rPr>
              <a:t>ECOLOGICAL MODELING OVERVIEW</a:t>
            </a:r>
            <a:endParaRPr lang="en-US" sz="3400" b="1" dirty="0">
              <a:solidFill>
                <a:schemeClr val="tx1"/>
              </a:solidFill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843287" y="957507"/>
            <a:ext cx="6139347" cy="383545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600" b="1" dirty="0" smtClean="0">
                <a:latin typeface="Calibri" pitchFamily="34" charset="0"/>
                <a:cs typeface="Calibri" pitchFamily="34" charset="0"/>
              </a:rPr>
              <a:t>Purpose</a:t>
            </a:r>
            <a:endParaRPr lang="en-US" sz="8000" b="1" dirty="0" smtClean="0">
              <a:latin typeface="Calibri" pitchFamily="34" charset="0"/>
              <a:cs typeface="Calibri" pitchFamily="34" charset="0"/>
            </a:endParaRP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8000" dirty="0">
                <a:latin typeface="Calibri" pitchFamily="34" charset="0"/>
                <a:cs typeface="Calibri" pitchFamily="34" charset="0"/>
              </a:rPr>
              <a:t>Support National Environmental Policy </a:t>
            </a:r>
            <a:r>
              <a:rPr lang="en-US" sz="8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8000" dirty="0" smtClean="0">
                <a:latin typeface="Calibri" pitchFamily="34" charset="0"/>
                <a:cs typeface="Calibri" pitchFamily="34" charset="0"/>
              </a:rPr>
            </a:br>
            <a:r>
              <a:rPr lang="en-US" sz="8000" dirty="0" smtClean="0">
                <a:latin typeface="Calibri" pitchFamily="34" charset="0"/>
                <a:cs typeface="Calibri" pitchFamily="34" charset="0"/>
              </a:rPr>
              <a:t>Act assessment</a:t>
            </a:r>
            <a:endParaRPr lang="en-US" sz="8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600" b="1" dirty="0" smtClean="0">
                <a:latin typeface="Calibri" pitchFamily="34" charset="0"/>
                <a:cs typeface="Calibri" pitchFamily="34" charset="0"/>
              </a:rPr>
              <a:t>Study Area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8000" dirty="0">
                <a:latin typeface="Calibri" pitchFamily="34" charset="0"/>
                <a:cs typeface="Calibri" pitchFamily="34" charset="0"/>
              </a:rPr>
              <a:t>River </a:t>
            </a:r>
            <a:r>
              <a:rPr lang="en-US" sz="8000" dirty="0" smtClean="0">
                <a:latin typeface="Calibri" pitchFamily="34" charset="0"/>
                <a:cs typeface="Calibri" pitchFamily="34" charset="0"/>
              </a:rPr>
              <a:t>mouth </a:t>
            </a:r>
            <a:r>
              <a:rPr lang="en-US" sz="8000" dirty="0">
                <a:latin typeface="Calibri" pitchFamily="34" charset="0"/>
                <a:cs typeface="Calibri" pitchFamily="34" charset="0"/>
              </a:rPr>
              <a:t>to Lake George</a:t>
            </a:r>
          </a:p>
          <a:p>
            <a:pPr marL="511175" lvl="1" indent="-2286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20000"/>
              <a:buFont typeface="Wingdings" pitchFamily="2" charset="2"/>
              <a:buChar char="§"/>
            </a:pPr>
            <a:r>
              <a:rPr lang="en-US" sz="8000" dirty="0" smtClean="0">
                <a:latin typeface="Calibri" pitchFamily="34" charset="0"/>
                <a:cs typeface="Calibri" pitchFamily="34" charset="0"/>
              </a:rPr>
              <a:t>Deeper channel could increase tidal exchange </a:t>
            </a:r>
            <a:br>
              <a:rPr lang="en-US" sz="8000" dirty="0" smtClean="0">
                <a:latin typeface="Calibri" pitchFamily="34" charset="0"/>
                <a:cs typeface="Calibri" pitchFamily="34" charset="0"/>
              </a:rPr>
            </a:br>
            <a:r>
              <a:rPr lang="en-US" sz="8000" dirty="0" smtClean="0">
                <a:latin typeface="Calibri" pitchFamily="34" charset="0"/>
                <a:cs typeface="Calibri" pitchFamily="34" charset="0"/>
              </a:rPr>
              <a:t>and cause:</a:t>
            </a:r>
          </a:p>
          <a:p>
            <a:pPr marL="911225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Ø"/>
            </a:pPr>
            <a:r>
              <a:rPr lang="en-US" sz="8000" dirty="0" smtClean="0">
                <a:latin typeface="Calibri" pitchFamily="34" charset="0"/>
                <a:cs typeface="Calibri" pitchFamily="34" charset="0"/>
              </a:rPr>
              <a:t>Higher salinity in river</a:t>
            </a:r>
          </a:p>
          <a:p>
            <a:pPr marL="911225" lvl="2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itchFamily="2" charset="2"/>
              <a:buChar char="Ø"/>
            </a:pPr>
            <a:r>
              <a:rPr lang="en-US" sz="8000" dirty="0" smtClean="0">
                <a:latin typeface="Calibri" pitchFamily="34" charset="0"/>
                <a:cs typeface="Calibri" pitchFamily="34" charset="0"/>
              </a:rPr>
              <a:t>Changes in water circulation and residence time</a:t>
            </a:r>
          </a:p>
          <a:p>
            <a:pPr marL="905256" lvl="2" indent="0">
              <a:buNone/>
            </a:pPr>
            <a:endParaRPr lang="en-US" sz="2900" dirty="0">
              <a:latin typeface="Calibri" pitchFamily="34" charset="0"/>
              <a:cs typeface="Calibri" pitchFamily="34" charset="0"/>
            </a:endParaRPr>
          </a:p>
          <a:p>
            <a:pPr lvl="4"/>
            <a:endParaRPr lang="en-US" sz="2900" dirty="0" smtClean="0">
              <a:latin typeface="Calibri" pitchFamily="34" charset="0"/>
              <a:cs typeface="Calibri" pitchFamily="34" charset="0"/>
            </a:endParaRPr>
          </a:p>
          <a:p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283" y="779930"/>
            <a:ext cx="2251093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21" b="87"/>
          <a:stretch>
            <a:fillRect/>
          </a:stretch>
        </p:blipFill>
        <p:spPr>
          <a:xfrm>
            <a:off x="445282" y="768552"/>
            <a:ext cx="2201099" cy="5481641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67572" y="4687806"/>
            <a:ext cx="8117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Century Gothic" pitchFamily="34" charset="0"/>
              </a:rPr>
              <a:t>Palatka</a:t>
            </a:r>
            <a:endParaRPr lang="en-US" b="1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7948" y="2272051"/>
            <a:ext cx="111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Century Gothic" pitchFamily="34" charset="0"/>
              </a:rPr>
              <a:t>Buckman</a:t>
            </a:r>
            <a:r>
              <a:rPr lang="en-US" sz="1200" b="1" dirty="0" smtClean="0">
                <a:solidFill>
                  <a:schemeClr val="bg1"/>
                </a:solidFill>
                <a:latin typeface="Century Gothic" pitchFamily="34" charset="0"/>
              </a:rPr>
              <a:t> Bridge</a:t>
            </a:r>
            <a:endParaRPr lang="en-US" b="1" dirty="0">
              <a:latin typeface="Century Gothic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6059" y="3021560"/>
            <a:ext cx="1011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Century Gothic" pitchFamily="34" charset="0"/>
              </a:rPr>
              <a:t>Shands</a:t>
            </a:r>
            <a:r>
              <a:rPr lang="en-US" sz="1200" b="1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en-US" sz="1200" b="1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1200" b="1" dirty="0" smtClean="0">
                <a:solidFill>
                  <a:schemeClr val="bg1"/>
                </a:solidFill>
                <a:latin typeface="Century Gothic" pitchFamily="34" charset="0"/>
              </a:rPr>
              <a:t>Bridge</a:t>
            </a:r>
            <a:endParaRPr lang="en-US" b="1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0136" y="1415998"/>
            <a:ext cx="832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Century Gothic" pitchFamily="34" charset="0"/>
              </a:rPr>
              <a:t>Mayport</a:t>
            </a:r>
            <a:endParaRPr lang="en-US" sz="120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094" y="1529861"/>
            <a:ext cx="1195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Century Gothic" pitchFamily="34" charset="0"/>
              </a:rPr>
              <a:t>Jacksonville</a:t>
            </a:r>
            <a:endParaRPr lang="en-US" b="1" dirty="0"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666" y="5777310"/>
            <a:ext cx="1011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Century Gothic" pitchFamily="34" charset="0"/>
              </a:rPr>
              <a:t>Lake</a:t>
            </a:r>
            <a:br>
              <a:rPr lang="en-US" sz="1200" b="1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1200" b="1" dirty="0" smtClean="0">
                <a:solidFill>
                  <a:schemeClr val="bg1"/>
                </a:solidFill>
                <a:latin typeface="Century Gothic" pitchFamily="34" charset="0"/>
              </a:rPr>
              <a:t>George</a:t>
            </a:r>
            <a:endParaRPr lang="en-US" b="1" dirty="0">
              <a:latin typeface="Century Gothic" pitchFamily="34" charset="0"/>
            </a:endParaRPr>
          </a:p>
        </p:txBody>
      </p:sp>
      <p:sp>
        <p:nvSpPr>
          <p:cNvPr id="13" name="Rectangle 53"/>
          <p:cNvSpPr>
            <a:spLocks noChangeArrowheads="1"/>
          </p:cNvSpPr>
          <p:nvPr/>
        </p:nvSpPr>
        <p:spPr bwMode="auto">
          <a:xfrm>
            <a:off x="7010400" y="-39688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lnSpc>
                <a:spcPct val="100000"/>
              </a:lnSpc>
              <a:spcBef>
                <a:spcPct val="0"/>
              </a:spcBef>
            </a:pPr>
            <a:fld id="{22CE8233-7AAA-4DFA-A639-7FA67BBA8E8F}" type="slidenum">
              <a:rPr lang="en-US" sz="900" b="0">
                <a:latin typeface="Century Gothic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</a:pPr>
              <a:t>9</a:t>
            </a:fld>
            <a:endParaRPr lang="en-US" sz="900" b="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886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5593</TotalTime>
  <Words>1230</Words>
  <Application>Microsoft Office PowerPoint</Application>
  <PresentationFormat>On-screen Show (4:3)</PresentationFormat>
  <Paragraphs>321</Paragraphs>
  <Slides>32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Slide Master</vt:lpstr>
      <vt:lpstr>Slide 1</vt:lpstr>
      <vt:lpstr>ECOLOGICAL MODELING  STUDY TEAM </vt:lpstr>
      <vt:lpstr>STUDY OVERVIEW</vt:lpstr>
      <vt:lpstr> </vt:lpstr>
      <vt:lpstr>STUDY GOALS</vt:lpstr>
      <vt:lpstr>AGENCY AND PUBLIC COORDINATION EFFORTS TO DATE</vt:lpstr>
      <vt:lpstr>ANTICIPATED FUTURE INTERAGENCY AND  PUBLIC MEETINGS *</vt:lpstr>
      <vt:lpstr>STUDY SCHEDULE (President’s Initiative)</vt:lpstr>
      <vt:lpstr>ECOLOGICAL MODELING OVERVIEW</vt:lpstr>
      <vt:lpstr>ECOLOGICAL MODELING OVERVIEW</vt:lpstr>
      <vt:lpstr>ECOLOGICAL MODELING OVERVIEW</vt:lpstr>
      <vt:lpstr>Slide 12</vt:lpstr>
      <vt:lpstr>Slide 13</vt:lpstr>
      <vt:lpstr>Slide 14</vt:lpstr>
      <vt:lpstr>WETLAND VEGETATION MODEL</vt:lpstr>
      <vt:lpstr>WETLAND VEGETATION MODEL</vt:lpstr>
      <vt:lpstr>WETLAND VEGETATION MODEL</vt:lpstr>
      <vt:lpstr>SUBMERGED AQUATIC VEGETATION  (SAV) MODEL</vt:lpstr>
      <vt:lpstr>Slide 19</vt:lpstr>
      <vt:lpstr>Slide 20</vt:lpstr>
      <vt:lpstr>BENTHIC MACROINVERTEBRATE  (BMI) MODEL</vt:lpstr>
      <vt:lpstr>Slide 22</vt:lpstr>
      <vt:lpstr>Slide 23</vt:lpstr>
      <vt:lpstr>FISH MODEL</vt:lpstr>
      <vt:lpstr>Slide 25</vt:lpstr>
      <vt:lpstr>PLANKTON MODELS</vt:lpstr>
      <vt:lpstr>Slide 27</vt:lpstr>
      <vt:lpstr>WATER QUALITY EVALUATION</vt:lpstr>
      <vt:lpstr>Slide 29</vt:lpstr>
      <vt:lpstr>Slide 30</vt:lpstr>
      <vt:lpstr>JACKSONVILLE HARBOR DEEPENING STUDY WEBSITE    WWW.SAJ.USACE.ARMY.MIL  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Stites</dc:creator>
  <cp:lastModifiedBy>k3ccoade</cp:lastModifiedBy>
  <cp:revision>331</cp:revision>
  <cp:lastPrinted>2012-03-09T20:43:34Z</cp:lastPrinted>
  <dcterms:created xsi:type="dcterms:W3CDTF">2012-03-05T20:15:54Z</dcterms:created>
  <dcterms:modified xsi:type="dcterms:W3CDTF">2012-11-05T18:08:32Z</dcterms:modified>
</cp:coreProperties>
</file>